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1414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A4A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1414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A4A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1414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24811" y="1528572"/>
            <a:ext cx="8583295" cy="3801110"/>
          </a:xfrm>
          <a:custGeom>
            <a:avLst/>
            <a:gdLst/>
            <a:ahLst/>
            <a:cxnLst/>
            <a:rect l="l" t="t" r="r" b="b"/>
            <a:pathLst>
              <a:path w="8583295" h="3801110">
                <a:moveTo>
                  <a:pt x="8583168" y="0"/>
                </a:moveTo>
                <a:lnTo>
                  <a:pt x="0" y="0"/>
                </a:lnTo>
                <a:lnTo>
                  <a:pt x="0" y="3800855"/>
                </a:lnTo>
                <a:lnTo>
                  <a:pt x="8583168" y="3800855"/>
                </a:lnTo>
                <a:lnTo>
                  <a:pt x="8583168" y="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1414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87400"/>
            <a:ext cx="366674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1414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73377"/>
            <a:ext cx="10269220" cy="420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A4A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sales@figjammobile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figjammobile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999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12191999" y="6857998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000000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8083" y="504444"/>
              <a:ext cx="6275832" cy="58491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576072"/>
            <a:ext cx="4027932" cy="123748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85266" y="2085594"/>
            <a:ext cx="8984615" cy="0"/>
          </a:xfrm>
          <a:custGeom>
            <a:avLst/>
            <a:gdLst/>
            <a:ahLst/>
            <a:cxnLst/>
            <a:rect l="l" t="t" r="r" b="b"/>
            <a:pathLst>
              <a:path w="8984615">
                <a:moveTo>
                  <a:pt x="0" y="0"/>
                </a:moveTo>
                <a:lnTo>
                  <a:pt x="898423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654807"/>
            <a:ext cx="12192000" cy="4203700"/>
            <a:chOff x="0" y="2654807"/>
            <a:chExt cx="12192000" cy="4203700"/>
          </a:xfrm>
        </p:grpSpPr>
        <p:sp>
          <p:nvSpPr>
            <p:cNvPr id="5" name="object 5"/>
            <p:cNvSpPr/>
            <p:nvPr/>
          </p:nvSpPr>
          <p:spPr>
            <a:xfrm>
              <a:off x="0" y="3110153"/>
              <a:ext cx="12192000" cy="3748404"/>
            </a:xfrm>
            <a:custGeom>
              <a:avLst/>
              <a:gdLst/>
              <a:ahLst/>
              <a:cxnLst/>
              <a:rect l="l" t="t" r="r" b="b"/>
              <a:pathLst>
                <a:path w="12192000" h="3748404">
                  <a:moveTo>
                    <a:pt x="12192000" y="1499476"/>
                  </a:moveTo>
                  <a:lnTo>
                    <a:pt x="8021218" y="3243846"/>
                  </a:lnTo>
                  <a:lnTo>
                    <a:pt x="0" y="0"/>
                  </a:lnTo>
                  <a:lnTo>
                    <a:pt x="0" y="1876996"/>
                  </a:lnTo>
                  <a:lnTo>
                    <a:pt x="4626064" y="3747846"/>
                  </a:lnTo>
                  <a:lnTo>
                    <a:pt x="7555293" y="3747846"/>
                  </a:lnTo>
                  <a:lnTo>
                    <a:pt x="9267507" y="3747846"/>
                  </a:lnTo>
                  <a:lnTo>
                    <a:pt x="11322482" y="3747846"/>
                  </a:lnTo>
                  <a:lnTo>
                    <a:pt x="12192000" y="3384194"/>
                  </a:lnTo>
                  <a:lnTo>
                    <a:pt x="12192000" y="1499476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2735" y="5925311"/>
              <a:ext cx="583692" cy="6507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1816" y="2654807"/>
              <a:ext cx="501396" cy="499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4407" y="2654807"/>
              <a:ext cx="499872" cy="499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2271" y="2670047"/>
              <a:ext cx="1696212" cy="5090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43432" y="2228113"/>
            <a:ext cx="3262629" cy="120650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2200" spc="-310" dirty="0">
                <a:solidFill>
                  <a:srgbClr val="404041"/>
                </a:solidFill>
                <a:latin typeface="Arial Black"/>
                <a:cs typeface="Arial Black"/>
              </a:rPr>
              <a:t>CONTACT</a:t>
            </a:r>
            <a:r>
              <a:rPr sz="2200" spc="-95" dirty="0">
                <a:solidFill>
                  <a:srgbClr val="404041"/>
                </a:solidFill>
                <a:latin typeface="Arial Black"/>
                <a:cs typeface="Arial Black"/>
              </a:rPr>
              <a:t> </a:t>
            </a:r>
            <a:r>
              <a:rPr sz="2200" spc="-335" dirty="0">
                <a:solidFill>
                  <a:srgbClr val="404041"/>
                </a:solidFill>
                <a:latin typeface="Arial Black"/>
                <a:cs typeface="Arial Black"/>
              </a:rPr>
              <a:t>US</a:t>
            </a:r>
            <a:endParaRPr sz="2200">
              <a:latin typeface="Arial Black"/>
              <a:cs typeface="Arial Black"/>
            </a:endParaRPr>
          </a:p>
          <a:p>
            <a:pPr marL="33020">
              <a:lnSpc>
                <a:spcPct val="100000"/>
              </a:lnSpc>
              <a:spcBef>
                <a:spcPts val="204"/>
              </a:spcBef>
            </a:pPr>
            <a:r>
              <a:rPr sz="2200" spc="-10" dirty="0">
                <a:solidFill>
                  <a:srgbClr val="404041"/>
                </a:solidFill>
                <a:latin typeface="Lucida Sans Unicode"/>
                <a:cs typeface="Lucida Sans Unicode"/>
                <a:hlinkClick r:id="rId7"/>
              </a:rPr>
              <a:t>www.figjammobile.com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200" spc="-50" dirty="0">
                <a:solidFill>
                  <a:srgbClr val="404041"/>
                </a:solidFill>
                <a:latin typeface="Lucida Sans Unicode"/>
                <a:cs typeface="Lucida Sans Unicode"/>
                <a:hlinkClick r:id="rId8"/>
              </a:rPr>
              <a:t>sales@figjammobile.com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79411" y="2199893"/>
            <a:ext cx="2572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70" dirty="0">
                <a:solidFill>
                  <a:srgbClr val="404041"/>
                </a:solidFill>
              </a:rPr>
              <a:t>CONNECT</a:t>
            </a:r>
            <a:r>
              <a:rPr sz="2200" spc="-75" dirty="0">
                <a:solidFill>
                  <a:srgbClr val="404041"/>
                </a:solidFill>
              </a:rPr>
              <a:t> </a:t>
            </a:r>
            <a:r>
              <a:rPr sz="2200" spc="-220" dirty="0">
                <a:solidFill>
                  <a:srgbClr val="404041"/>
                </a:solidFill>
              </a:rPr>
              <a:t>WITH</a:t>
            </a:r>
            <a:r>
              <a:rPr sz="2200" spc="-114" dirty="0">
                <a:solidFill>
                  <a:srgbClr val="404041"/>
                </a:solidFill>
              </a:rPr>
              <a:t> </a:t>
            </a:r>
            <a:r>
              <a:rPr sz="2200" spc="-335" dirty="0">
                <a:solidFill>
                  <a:srgbClr val="404041"/>
                </a:solidFill>
              </a:rPr>
              <a:t>US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75631" y="1269491"/>
              <a:ext cx="7101840" cy="2417445"/>
            </a:xfrm>
            <a:custGeom>
              <a:avLst/>
              <a:gdLst/>
              <a:ahLst/>
              <a:cxnLst/>
              <a:rect l="l" t="t" r="r" b="b"/>
              <a:pathLst>
                <a:path w="7101840" h="2417445">
                  <a:moveTo>
                    <a:pt x="7101840" y="0"/>
                  </a:moveTo>
                  <a:lnTo>
                    <a:pt x="0" y="0"/>
                  </a:lnTo>
                  <a:lnTo>
                    <a:pt x="0" y="2417063"/>
                  </a:lnTo>
                  <a:lnTo>
                    <a:pt x="7101840" y="2417063"/>
                  </a:lnTo>
                  <a:lnTo>
                    <a:pt x="7101840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78146" y="1233678"/>
            <a:ext cx="6724015" cy="22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6155"/>
              </a:lnSpc>
              <a:spcBef>
                <a:spcPts val="100"/>
              </a:spcBef>
            </a:pPr>
            <a:r>
              <a:rPr sz="5400" spc="-655" dirty="0">
                <a:solidFill>
                  <a:srgbClr val="FFFFFF"/>
                </a:solidFill>
                <a:latin typeface="Arial Black"/>
                <a:cs typeface="Arial Black"/>
              </a:rPr>
              <a:t>FIGJAM</a:t>
            </a:r>
            <a:r>
              <a:rPr sz="5400" spc="-40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spc="-775" dirty="0">
                <a:solidFill>
                  <a:srgbClr val="FFFFFF"/>
                </a:solidFill>
                <a:latin typeface="Arial Black"/>
                <a:cs typeface="Arial Black"/>
              </a:rPr>
              <a:t>CASE</a:t>
            </a:r>
            <a:r>
              <a:rPr sz="5400" spc="-4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spc="-685" dirty="0">
                <a:solidFill>
                  <a:srgbClr val="FFFFFF"/>
                </a:solidFill>
                <a:latin typeface="Arial Black"/>
                <a:cs typeface="Arial Black"/>
              </a:rPr>
              <a:t>STUDY</a:t>
            </a:r>
            <a:endParaRPr sz="5400" dirty="0">
              <a:latin typeface="Arial Black"/>
              <a:cs typeface="Arial Black"/>
            </a:endParaRPr>
          </a:p>
          <a:p>
            <a:pPr marR="5080" algn="r">
              <a:lnSpc>
                <a:spcPts val="5835"/>
              </a:lnSpc>
            </a:pPr>
            <a:r>
              <a:rPr lang="en-US" sz="3200" dirty="0">
                <a:solidFill>
                  <a:srgbClr val="FFFFFF"/>
                </a:solidFill>
                <a:latin typeface="Arial Black"/>
                <a:cs typeface="Arial Black"/>
              </a:rPr>
              <a:t>PHARMACEUTICAL DISTRIBUTOR</a:t>
            </a:r>
            <a:r>
              <a:rPr sz="5400" dirty="0">
                <a:solidFill>
                  <a:srgbClr val="FFFFFF"/>
                </a:solidFill>
                <a:latin typeface="Arial Black"/>
                <a:cs typeface="Arial Black"/>
              </a:rPr>
              <a:t>–</a:t>
            </a:r>
            <a:r>
              <a:rPr sz="5400" spc="-4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sz="5400" dirty="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5924" y="440436"/>
            <a:ext cx="10890885" cy="6136005"/>
            <a:chOff x="915924" y="440436"/>
            <a:chExt cx="10890885" cy="61360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924" y="440436"/>
              <a:ext cx="3049524" cy="59771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2736" y="5925312"/>
              <a:ext cx="583692" cy="6507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952" y="309118"/>
            <a:ext cx="1069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414142"/>
                </a:solidFill>
                <a:latin typeface="Lucida Sans Unicode"/>
                <a:cs typeface="Lucida Sans Unicode"/>
              </a:rPr>
              <a:t>INTRODUCTION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683" y="416051"/>
            <a:ext cx="650240" cy="0"/>
          </a:xfrm>
          <a:custGeom>
            <a:avLst/>
            <a:gdLst/>
            <a:ahLst/>
            <a:cxnLst/>
            <a:rect l="l" t="t" r="r" b="b"/>
            <a:pathLst>
              <a:path w="650240">
                <a:moveTo>
                  <a:pt x="0" y="0"/>
                </a:moveTo>
                <a:lnTo>
                  <a:pt x="649706" y="0"/>
                </a:lnTo>
              </a:path>
            </a:pathLst>
          </a:custGeom>
          <a:ln w="6350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4683" y="416051"/>
            <a:ext cx="9271635" cy="6350"/>
          </a:xfrm>
          <a:custGeom>
            <a:avLst/>
            <a:gdLst/>
            <a:ahLst/>
            <a:cxnLst/>
            <a:rect l="l" t="t" r="r" b="b"/>
            <a:pathLst>
              <a:path w="9271635" h="6350">
                <a:moveTo>
                  <a:pt x="0" y="6223"/>
                </a:moveTo>
                <a:lnTo>
                  <a:pt x="9271635" y="0"/>
                </a:lnTo>
              </a:path>
            </a:pathLst>
          </a:custGeom>
          <a:ln w="6349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2735" y="5925311"/>
            <a:ext cx="583692" cy="6507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Our</a:t>
            </a:r>
            <a:r>
              <a:rPr spc="-265" dirty="0"/>
              <a:t> </a:t>
            </a:r>
            <a:r>
              <a:rPr spc="-204" dirty="0"/>
              <a:t>Story.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3515" marR="158750" indent="-171450">
              <a:lnSpc>
                <a:spcPct val="90000"/>
              </a:lnSpc>
              <a:spcBef>
                <a:spcPts val="434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dirty="0"/>
              <a:t>FIGJAM</a:t>
            </a:r>
            <a:r>
              <a:rPr spc="-65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an</a:t>
            </a:r>
            <a:r>
              <a:rPr spc="-75" dirty="0"/>
              <a:t> </a:t>
            </a:r>
            <a:r>
              <a:rPr dirty="0"/>
              <a:t>African</a:t>
            </a:r>
            <a:r>
              <a:rPr spc="-45" dirty="0"/>
              <a:t> </a:t>
            </a:r>
            <a:r>
              <a:rPr spc="-10" dirty="0"/>
              <a:t>software-</a:t>
            </a:r>
            <a:r>
              <a:rPr spc="-20" dirty="0"/>
              <a:t>as-</a:t>
            </a:r>
            <a:r>
              <a:rPr spc="-10" dirty="0"/>
              <a:t>a-</a:t>
            </a:r>
            <a:r>
              <a:rPr dirty="0"/>
              <a:t>service</a:t>
            </a:r>
            <a:r>
              <a:rPr spc="-45" dirty="0"/>
              <a:t> </a:t>
            </a:r>
            <a:r>
              <a:rPr spc="-10" dirty="0"/>
              <a:t>company</a:t>
            </a:r>
            <a:r>
              <a:rPr spc="-5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spc="-10" dirty="0"/>
              <a:t>offers</a:t>
            </a:r>
            <a:r>
              <a:rPr spc="-75" dirty="0"/>
              <a:t> </a:t>
            </a:r>
            <a:r>
              <a:rPr spc="-10" dirty="0"/>
              <a:t>field 	management</a:t>
            </a:r>
            <a:r>
              <a:rPr spc="-120" dirty="0"/>
              <a:t> </a:t>
            </a:r>
            <a:r>
              <a:rPr dirty="0"/>
              <a:t>solutions,</a:t>
            </a:r>
            <a:r>
              <a:rPr spc="-75" dirty="0"/>
              <a:t> </a:t>
            </a:r>
            <a:r>
              <a:rPr dirty="0"/>
              <a:t>to</a:t>
            </a:r>
            <a:r>
              <a:rPr spc="-120" dirty="0"/>
              <a:t> </a:t>
            </a:r>
            <a:r>
              <a:rPr dirty="0"/>
              <a:t>companies</a:t>
            </a:r>
            <a:r>
              <a:rPr spc="-95" dirty="0"/>
              <a:t> </a:t>
            </a:r>
            <a:r>
              <a:rPr dirty="0"/>
              <a:t>in</a:t>
            </a:r>
            <a:r>
              <a:rPr spc="-105" dirty="0"/>
              <a:t> </a:t>
            </a:r>
            <a:r>
              <a:rPr dirty="0"/>
              <a:t>various</a:t>
            </a:r>
            <a:r>
              <a:rPr spc="-114" dirty="0"/>
              <a:t> </a:t>
            </a:r>
            <a:r>
              <a:rPr dirty="0"/>
              <a:t>sectors</a:t>
            </a:r>
            <a:r>
              <a:rPr spc="-110" dirty="0"/>
              <a:t> </a:t>
            </a:r>
            <a:r>
              <a:rPr dirty="0"/>
              <a:t>including</a:t>
            </a:r>
            <a:r>
              <a:rPr spc="-85" dirty="0"/>
              <a:t> </a:t>
            </a:r>
            <a:r>
              <a:rPr spc="-25" dirty="0"/>
              <a:t>the 	</a:t>
            </a:r>
            <a:r>
              <a:rPr dirty="0"/>
              <a:t>FMCG,</a:t>
            </a:r>
            <a:r>
              <a:rPr spc="-114" dirty="0"/>
              <a:t> </a:t>
            </a:r>
            <a:r>
              <a:rPr dirty="0"/>
              <a:t>Agriculture,</a:t>
            </a:r>
            <a:r>
              <a:rPr spc="-114" dirty="0"/>
              <a:t> </a:t>
            </a:r>
            <a:r>
              <a:rPr dirty="0"/>
              <a:t>Pharmaceutical,</a:t>
            </a:r>
            <a:r>
              <a:rPr spc="-120" dirty="0"/>
              <a:t> </a:t>
            </a:r>
            <a:r>
              <a:rPr dirty="0"/>
              <a:t>distribution</a:t>
            </a:r>
            <a:r>
              <a:rPr spc="-80" dirty="0"/>
              <a:t> </a:t>
            </a:r>
            <a:r>
              <a:rPr dirty="0"/>
              <a:t>and</a:t>
            </a:r>
            <a:r>
              <a:rPr spc="-130" dirty="0"/>
              <a:t> </a:t>
            </a:r>
            <a:r>
              <a:rPr spc="-10" dirty="0"/>
              <a:t>engineering 	</a:t>
            </a:r>
            <a:r>
              <a:rPr dirty="0"/>
              <a:t>industries.</a:t>
            </a:r>
            <a:r>
              <a:rPr spc="-40" dirty="0"/>
              <a:t> </a:t>
            </a:r>
            <a:r>
              <a:rPr dirty="0"/>
              <a:t>Its</a:t>
            </a:r>
            <a:r>
              <a:rPr spc="-95" dirty="0"/>
              <a:t> </a:t>
            </a:r>
            <a:r>
              <a:rPr dirty="0"/>
              <a:t>digital</a:t>
            </a:r>
            <a:r>
              <a:rPr spc="-80" dirty="0"/>
              <a:t> </a:t>
            </a:r>
            <a:r>
              <a:rPr dirty="0"/>
              <a:t>products</a:t>
            </a:r>
            <a:r>
              <a:rPr spc="-50" dirty="0"/>
              <a:t> </a:t>
            </a:r>
            <a:r>
              <a:rPr dirty="0"/>
              <a:t>are</a:t>
            </a:r>
            <a:r>
              <a:rPr spc="-100" dirty="0"/>
              <a:t> </a:t>
            </a:r>
            <a:r>
              <a:rPr dirty="0"/>
              <a:t>versatile</a:t>
            </a:r>
            <a:r>
              <a:rPr spc="-9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well</a:t>
            </a:r>
            <a:r>
              <a:rPr spc="-105" dirty="0"/>
              <a:t> </a:t>
            </a:r>
            <a:r>
              <a:rPr dirty="0"/>
              <a:t>suited</a:t>
            </a:r>
            <a:r>
              <a:rPr spc="-75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spc="-20" dirty="0"/>
              <a:t>most 	</a:t>
            </a:r>
            <a:r>
              <a:rPr dirty="0"/>
              <a:t>businesses</a:t>
            </a:r>
            <a:r>
              <a:rPr spc="-45" dirty="0"/>
              <a:t> </a:t>
            </a:r>
            <a:r>
              <a:rPr dirty="0"/>
              <a:t>with</a:t>
            </a:r>
            <a:r>
              <a:rPr spc="-85" dirty="0"/>
              <a:t> </a:t>
            </a:r>
            <a:r>
              <a:rPr dirty="0"/>
              <a:t>field</a:t>
            </a:r>
            <a:r>
              <a:rPr spc="-85" dirty="0"/>
              <a:t> </a:t>
            </a:r>
            <a:r>
              <a:rPr dirty="0"/>
              <a:t>sales</a:t>
            </a:r>
            <a:r>
              <a:rPr spc="-90" dirty="0"/>
              <a:t> </a:t>
            </a:r>
            <a:r>
              <a:rPr spc="-10" dirty="0"/>
              <a:t>teams.</a:t>
            </a:r>
          </a:p>
          <a:p>
            <a:pPr marL="184150" indent="-171450">
              <a:lnSpc>
                <a:spcPts val="3190"/>
              </a:lnSpc>
              <a:spcBef>
                <a:spcPts val="260"/>
              </a:spcBef>
              <a:buClr>
                <a:srgbClr val="34B1E3"/>
              </a:buClr>
              <a:buFont typeface="Arial MT"/>
              <a:buChar char="•"/>
              <a:tabLst>
                <a:tab pos="184150" algn="l"/>
              </a:tabLst>
            </a:pPr>
            <a:r>
              <a:rPr spc="-20" dirty="0"/>
              <a:t>FIGJAM’s</a:t>
            </a:r>
            <a:r>
              <a:rPr spc="-85" dirty="0"/>
              <a:t> </a:t>
            </a:r>
            <a:r>
              <a:rPr dirty="0"/>
              <a:t>core</a:t>
            </a:r>
            <a:r>
              <a:rPr spc="-100" dirty="0"/>
              <a:t> </a:t>
            </a:r>
            <a:r>
              <a:rPr dirty="0"/>
              <a:t>digital</a:t>
            </a:r>
            <a:r>
              <a:rPr spc="-100" dirty="0"/>
              <a:t> </a:t>
            </a:r>
            <a:r>
              <a:rPr dirty="0"/>
              <a:t>products</a:t>
            </a:r>
            <a:r>
              <a:rPr spc="-60" dirty="0"/>
              <a:t> </a:t>
            </a:r>
            <a:r>
              <a:rPr dirty="0"/>
              <a:t>are</a:t>
            </a:r>
            <a:r>
              <a:rPr spc="-100" dirty="0"/>
              <a:t> </a:t>
            </a:r>
            <a:r>
              <a:rPr dirty="0"/>
              <a:t>Sales</a:t>
            </a:r>
            <a:r>
              <a:rPr spc="-105" dirty="0"/>
              <a:t> </a:t>
            </a:r>
            <a:r>
              <a:rPr dirty="0"/>
              <a:t>Force</a:t>
            </a:r>
            <a:r>
              <a:rPr spc="-100" dirty="0"/>
              <a:t> </a:t>
            </a:r>
            <a:r>
              <a:rPr spc="-10" dirty="0"/>
              <a:t>Automation</a:t>
            </a:r>
            <a:r>
              <a:rPr spc="-90" dirty="0"/>
              <a:t> </a:t>
            </a:r>
            <a:r>
              <a:rPr spc="-20" dirty="0"/>
              <a:t>(SFA)</a:t>
            </a:r>
            <a:r>
              <a:rPr spc="-85" dirty="0"/>
              <a:t> </a:t>
            </a:r>
            <a:r>
              <a:rPr spc="-25" dirty="0"/>
              <a:t>and</a:t>
            </a:r>
          </a:p>
          <a:p>
            <a:pPr marL="184785">
              <a:lnSpc>
                <a:spcPts val="3190"/>
              </a:lnSpc>
            </a:pPr>
            <a:r>
              <a:rPr spc="-20" dirty="0"/>
              <a:t>Van</a:t>
            </a:r>
            <a:r>
              <a:rPr spc="-135" dirty="0"/>
              <a:t> </a:t>
            </a:r>
            <a:r>
              <a:rPr spc="-10" dirty="0"/>
              <a:t>Sales.</a:t>
            </a:r>
          </a:p>
          <a:p>
            <a:pPr marL="183515" marR="5080" indent="-171450">
              <a:lnSpc>
                <a:spcPts val="3020"/>
              </a:lnSpc>
              <a:spcBef>
                <a:spcPts val="655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spc="-20" dirty="0"/>
              <a:t>FIGJAM’s</a:t>
            </a:r>
            <a:r>
              <a:rPr spc="-65" dirty="0"/>
              <a:t> </a:t>
            </a:r>
            <a:r>
              <a:rPr spc="-10" dirty="0"/>
              <a:t>offerings</a:t>
            </a:r>
            <a:r>
              <a:rPr spc="-80" dirty="0"/>
              <a:t> </a:t>
            </a:r>
            <a:r>
              <a:rPr dirty="0"/>
              <a:t>provide</a:t>
            </a:r>
            <a:r>
              <a:rPr spc="-55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dirty="0"/>
              <a:t>strong</a:t>
            </a:r>
            <a:r>
              <a:rPr spc="-55" dirty="0"/>
              <a:t> </a:t>
            </a:r>
            <a:r>
              <a:rPr dirty="0"/>
              <a:t>product</a:t>
            </a:r>
            <a:r>
              <a:rPr spc="-40" dirty="0"/>
              <a:t> </a:t>
            </a:r>
            <a:r>
              <a:rPr dirty="0"/>
              <a:t>fit</a:t>
            </a:r>
            <a:r>
              <a:rPr spc="-90" dirty="0"/>
              <a:t> </a:t>
            </a:r>
            <a:r>
              <a:rPr dirty="0"/>
              <a:t>that</a:t>
            </a:r>
            <a:r>
              <a:rPr spc="-80" dirty="0"/>
              <a:t> </a:t>
            </a:r>
            <a:r>
              <a:rPr dirty="0"/>
              <a:t>aligns</a:t>
            </a:r>
            <a:r>
              <a:rPr spc="-85" dirty="0"/>
              <a:t> </a:t>
            </a:r>
            <a:r>
              <a:rPr dirty="0"/>
              <a:t>with</a:t>
            </a:r>
            <a:r>
              <a:rPr spc="-80" dirty="0"/>
              <a:t> </a:t>
            </a:r>
            <a:r>
              <a:rPr spc="-10" dirty="0"/>
              <a:t>Irvines’ 	</a:t>
            </a:r>
            <a:r>
              <a:rPr dirty="0"/>
              <a:t>digital</a:t>
            </a:r>
            <a:r>
              <a:rPr spc="-95" dirty="0"/>
              <a:t> </a:t>
            </a:r>
            <a:r>
              <a:rPr spc="-10" dirty="0"/>
              <a:t>strategy</a:t>
            </a:r>
            <a:r>
              <a:rPr spc="-11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provide</a:t>
            </a:r>
            <a:r>
              <a:rPr spc="-75" dirty="0"/>
              <a:t> </a:t>
            </a:r>
            <a:r>
              <a:rPr spc="-10" dirty="0"/>
              <a:t>coherent</a:t>
            </a:r>
            <a:r>
              <a:rPr spc="-90" dirty="0"/>
              <a:t> </a:t>
            </a:r>
            <a:r>
              <a:rPr dirty="0"/>
              <a:t>processes</a:t>
            </a:r>
            <a:r>
              <a:rPr spc="-70" dirty="0"/>
              <a:t> </a:t>
            </a:r>
            <a:r>
              <a:rPr dirty="0"/>
              <a:t>and</a:t>
            </a:r>
            <a:r>
              <a:rPr spc="-95" dirty="0"/>
              <a:t> </a:t>
            </a:r>
            <a:r>
              <a:rPr spc="-20" dirty="0"/>
              <a:t>systems</a:t>
            </a:r>
            <a:r>
              <a:rPr spc="-8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spc="-10" dirty="0"/>
              <a:t>support 	</a:t>
            </a:r>
            <a:r>
              <a:rPr dirty="0"/>
              <a:t>its</a:t>
            </a:r>
            <a:r>
              <a:rPr spc="-75" dirty="0"/>
              <a:t> </a:t>
            </a:r>
            <a:r>
              <a:rPr spc="-10" dirty="0"/>
              <a:t>Market</a:t>
            </a:r>
            <a:r>
              <a:rPr spc="-90" dirty="0"/>
              <a:t> </a:t>
            </a:r>
            <a:r>
              <a:rPr dirty="0"/>
              <a:t>Access</a:t>
            </a:r>
            <a:r>
              <a:rPr spc="-70" dirty="0"/>
              <a:t> </a:t>
            </a:r>
            <a:r>
              <a:rPr dirty="0"/>
              <a:t>business’</a:t>
            </a:r>
            <a:r>
              <a:rPr spc="-35" dirty="0"/>
              <a:t> </a:t>
            </a:r>
            <a:r>
              <a:rPr dirty="0"/>
              <a:t>mobile</a:t>
            </a:r>
            <a:r>
              <a:rPr spc="-80" dirty="0"/>
              <a:t> </a:t>
            </a:r>
            <a:r>
              <a:rPr dirty="0"/>
              <a:t>commerce</a:t>
            </a:r>
            <a:r>
              <a:rPr spc="-85" dirty="0"/>
              <a:t> </a:t>
            </a:r>
            <a:r>
              <a:rPr dirty="0"/>
              <a:t>digital</a:t>
            </a:r>
            <a:r>
              <a:rPr spc="-85" dirty="0"/>
              <a:t> </a:t>
            </a:r>
            <a:r>
              <a:rPr spc="-10" dirty="0"/>
              <a:t>initiatives.</a:t>
            </a:r>
          </a:p>
        </p:txBody>
      </p:sp>
      <p:sp>
        <p:nvSpPr>
          <p:cNvPr id="8" name="object 8"/>
          <p:cNvSpPr/>
          <p:nvPr/>
        </p:nvSpPr>
        <p:spPr>
          <a:xfrm>
            <a:off x="542544" y="1388363"/>
            <a:ext cx="11153775" cy="0"/>
          </a:xfrm>
          <a:custGeom>
            <a:avLst/>
            <a:gdLst/>
            <a:ahLst/>
            <a:cxnLst/>
            <a:rect l="l" t="t" r="r" b="b"/>
            <a:pathLst>
              <a:path w="11153775">
                <a:moveTo>
                  <a:pt x="0" y="0"/>
                </a:moveTo>
                <a:lnTo>
                  <a:pt x="11153266" y="0"/>
                </a:lnTo>
              </a:path>
            </a:pathLst>
          </a:custGeom>
          <a:ln w="6350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045" y="2183714"/>
            <a:ext cx="5617210" cy="1494512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-1270" algn="ctr">
              <a:lnSpc>
                <a:spcPts val="5830"/>
              </a:lnSpc>
              <a:spcBef>
                <a:spcPts val="835"/>
              </a:spcBef>
            </a:pPr>
            <a:r>
              <a:rPr lang="en-US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CASE STUDY</a:t>
            </a:r>
            <a:br>
              <a:rPr lang="en-US" sz="2800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SKY PHARMACEUTICALS</a:t>
            </a:r>
            <a:endParaRPr sz="2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2735" y="5925311"/>
            <a:ext cx="583692" cy="6507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7680" y="392938"/>
            <a:ext cx="1069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14142"/>
                </a:solidFill>
                <a:latin typeface="Lucida Sans Unicode"/>
                <a:cs typeface="Lucida Sans Unicode"/>
              </a:rPr>
              <a:t>INTRODUCTION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9683" y="412876"/>
            <a:ext cx="11287125" cy="6163310"/>
            <a:chOff x="519683" y="412876"/>
            <a:chExt cx="11287125" cy="6163310"/>
          </a:xfrm>
        </p:grpSpPr>
        <p:sp>
          <p:nvSpPr>
            <p:cNvPr id="5" name="object 5"/>
            <p:cNvSpPr/>
            <p:nvPr/>
          </p:nvSpPr>
          <p:spPr>
            <a:xfrm>
              <a:off x="519683" y="416051"/>
              <a:ext cx="11186160" cy="92075"/>
            </a:xfrm>
            <a:custGeom>
              <a:avLst/>
              <a:gdLst/>
              <a:ahLst/>
              <a:cxnLst/>
              <a:rect l="l" t="t" r="r" b="b"/>
              <a:pathLst>
                <a:path w="11186160" h="92075">
                  <a:moveTo>
                    <a:pt x="0" y="0"/>
                  </a:moveTo>
                  <a:lnTo>
                    <a:pt x="649706" y="0"/>
                  </a:lnTo>
                </a:path>
                <a:path w="11186160" h="92075">
                  <a:moveTo>
                    <a:pt x="1914143" y="91567"/>
                  </a:moveTo>
                  <a:lnTo>
                    <a:pt x="11185779" y="85344"/>
                  </a:lnTo>
                </a:path>
              </a:pathLst>
            </a:custGeom>
            <a:ln w="6350">
              <a:solidFill>
                <a:srgbClr val="4141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2736" y="5925311"/>
              <a:ext cx="583692" cy="6507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2543" y="1388363"/>
              <a:ext cx="11153775" cy="0"/>
            </a:xfrm>
            <a:custGeom>
              <a:avLst/>
              <a:gdLst/>
              <a:ahLst/>
              <a:cxnLst/>
              <a:rect l="l" t="t" r="r" b="b"/>
              <a:pathLst>
                <a:path w="11153775">
                  <a:moveTo>
                    <a:pt x="0" y="0"/>
                  </a:moveTo>
                  <a:lnTo>
                    <a:pt x="11153266" y="0"/>
                  </a:lnTo>
                </a:path>
              </a:pathLst>
            </a:custGeom>
            <a:ln w="6350">
              <a:solidFill>
                <a:srgbClr val="4141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1304" y="661151"/>
              <a:ext cx="606425" cy="683895"/>
            </a:xfrm>
            <a:custGeom>
              <a:avLst/>
              <a:gdLst/>
              <a:ahLst/>
              <a:cxnLst/>
              <a:rect l="l" t="t" r="r" b="b"/>
              <a:pathLst>
                <a:path w="606425" h="683894">
                  <a:moveTo>
                    <a:pt x="31062" y="183598"/>
                  </a:moveTo>
                  <a:lnTo>
                    <a:pt x="303134" y="27142"/>
                  </a:lnTo>
                  <a:lnTo>
                    <a:pt x="575197" y="183599"/>
                  </a:lnTo>
                  <a:lnTo>
                    <a:pt x="575198" y="495456"/>
                  </a:lnTo>
                  <a:lnTo>
                    <a:pt x="303134" y="651915"/>
                  </a:lnTo>
                  <a:lnTo>
                    <a:pt x="31062" y="495456"/>
                  </a:lnTo>
                  <a:lnTo>
                    <a:pt x="31062" y="183598"/>
                  </a:lnTo>
                  <a:close/>
                </a:path>
                <a:path w="606425" h="683894">
                  <a:moveTo>
                    <a:pt x="606266" y="513551"/>
                  </a:moveTo>
                  <a:lnTo>
                    <a:pt x="606266" y="513551"/>
                  </a:lnTo>
                  <a:lnTo>
                    <a:pt x="0" y="165504"/>
                  </a:lnTo>
                </a:path>
                <a:path w="606425" h="683894">
                  <a:moveTo>
                    <a:pt x="0" y="513551"/>
                  </a:moveTo>
                  <a:lnTo>
                    <a:pt x="0" y="513551"/>
                  </a:lnTo>
                  <a:lnTo>
                    <a:pt x="606266" y="165504"/>
                  </a:lnTo>
                </a:path>
                <a:path w="606425" h="683894">
                  <a:moveTo>
                    <a:pt x="303134" y="683313"/>
                  </a:moveTo>
                  <a:lnTo>
                    <a:pt x="303134" y="683313"/>
                  </a:lnTo>
                  <a:lnTo>
                    <a:pt x="303134" y="0"/>
                  </a:lnTo>
                </a:path>
              </a:pathLst>
            </a:custGeom>
            <a:ln w="21357">
              <a:solidFill>
                <a:srgbClr val="474F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0542" y="641975"/>
              <a:ext cx="147784" cy="166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2879" y="864954"/>
              <a:ext cx="243116" cy="274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0542" y="1193311"/>
              <a:ext cx="147784" cy="1661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9403" y="778742"/>
              <a:ext cx="147785" cy="1661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1143" y="778742"/>
              <a:ext cx="148322" cy="1661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9403" y="1051219"/>
              <a:ext cx="147784" cy="1661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1143" y="1051219"/>
              <a:ext cx="148322" cy="16610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spc="-434" dirty="0"/>
              <a:t>CONTEXT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6939" y="1727657"/>
            <a:ext cx="10225405" cy="3786036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83515" marR="5080" indent="-171450">
              <a:lnSpc>
                <a:spcPct val="70100"/>
              </a:lnSpc>
              <a:spcBef>
                <a:spcPts val="110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800" spc="-10" dirty="0">
                <a:solidFill>
                  <a:srgbClr val="4A4A4A"/>
                </a:solidFill>
                <a:latin typeface="Calibri"/>
                <a:cs typeface="Calibri"/>
              </a:rPr>
              <a:t>Sky Pharmaceuticals is a leading pharmaceutical and healthcare distributor based in Harare, Zimbabwe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3515" marR="488315" indent="-171450">
              <a:lnSpc>
                <a:spcPct val="70000"/>
              </a:lnSpc>
              <a:spcBef>
                <a:spcPts val="60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They</a:t>
            </a:r>
            <a:r>
              <a:rPr sz="2800" spc="-10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lang="en-US" sz="2800" spc="-100" dirty="0">
                <a:solidFill>
                  <a:srgbClr val="4A4A4A"/>
                </a:solidFill>
                <a:latin typeface="Calibri"/>
                <a:cs typeface="Calibri"/>
              </a:rPr>
              <a:t>represent a host of multinational companies and distribute their products countrywide.</a:t>
            </a:r>
            <a:endParaRPr sz="2800" dirty="0">
              <a:latin typeface="Calibri"/>
              <a:cs typeface="Calibri"/>
            </a:endParaRPr>
          </a:p>
          <a:p>
            <a:pPr marL="183515" marR="368935" indent="-171450">
              <a:lnSpc>
                <a:spcPct val="70000"/>
              </a:lnSpc>
              <a:spcBef>
                <a:spcPts val="60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  <a:tab pos="7154545" algn="l"/>
              </a:tabLst>
            </a:pPr>
            <a:r>
              <a:rPr lang="en-US" sz="2800" dirty="0">
                <a:solidFill>
                  <a:srgbClr val="4A4A4A"/>
                </a:solidFill>
                <a:latin typeface="Calibri"/>
                <a:cs typeface="Calibri"/>
              </a:rPr>
              <a:t>Their product distribution is steered by a team of Sales and tele sales personnel covering pharmacies, private and government hospitals, clinics and healthcare facilities.</a:t>
            </a:r>
            <a:endParaRPr sz="2800" dirty="0">
              <a:latin typeface="Calibri"/>
              <a:cs typeface="Calibri"/>
            </a:endParaRPr>
          </a:p>
          <a:p>
            <a:pPr marL="183515" marR="863600" indent="-171450">
              <a:lnSpc>
                <a:spcPct val="70000"/>
              </a:lnSpc>
              <a:spcBef>
                <a:spcPts val="60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800" spc="-10" dirty="0">
                <a:solidFill>
                  <a:srgbClr val="4A4A4A"/>
                </a:solidFill>
                <a:latin typeface="Calibri"/>
                <a:cs typeface="Calibri"/>
              </a:rPr>
              <a:t>They also have a merchandising team manning supermarkets and wholesalers across the country 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83515" marR="276860" indent="-171450">
              <a:lnSpc>
                <a:spcPct val="70000"/>
              </a:lnSpc>
              <a:spcBef>
                <a:spcPts val="605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800" dirty="0">
                <a:solidFill>
                  <a:srgbClr val="4A4A4A"/>
                </a:solidFill>
                <a:latin typeface="Calibri"/>
                <a:cs typeface="Calibri"/>
              </a:rPr>
              <a:t>To achieve this distribution function, the field teams make d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aily</a:t>
            </a:r>
            <a:r>
              <a:rPr sz="2800" spc="-6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visits</a:t>
            </a:r>
            <a:r>
              <a:rPr sz="2800" spc="-5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4A4A4A"/>
                </a:solidFill>
                <a:latin typeface="Calibri"/>
                <a:cs typeface="Calibri"/>
              </a:rPr>
              <a:t>to interface with customers and facilitate order generation.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680" y="392938"/>
            <a:ext cx="1069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14142"/>
                </a:solidFill>
                <a:latin typeface="Lucida Sans Unicode"/>
                <a:cs typeface="Lucida Sans Unicode"/>
              </a:rPr>
              <a:t>INTRODUCTION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683" y="416051"/>
            <a:ext cx="650240" cy="0"/>
          </a:xfrm>
          <a:custGeom>
            <a:avLst/>
            <a:gdLst/>
            <a:ahLst/>
            <a:cxnLst/>
            <a:rect l="l" t="t" r="r" b="b"/>
            <a:pathLst>
              <a:path w="650240">
                <a:moveTo>
                  <a:pt x="0" y="0"/>
                </a:moveTo>
                <a:lnTo>
                  <a:pt x="649706" y="0"/>
                </a:lnTo>
              </a:path>
            </a:pathLst>
          </a:custGeom>
          <a:ln w="6350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3827" y="501395"/>
            <a:ext cx="9271635" cy="6350"/>
          </a:xfrm>
          <a:custGeom>
            <a:avLst/>
            <a:gdLst/>
            <a:ahLst/>
            <a:cxnLst/>
            <a:rect l="l" t="t" r="r" b="b"/>
            <a:pathLst>
              <a:path w="9271635" h="6350">
                <a:moveTo>
                  <a:pt x="0" y="6223"/>
                </a:moveTo>
                <a:lnTo>
                  <a:pt x="9271635" y="0"/>
                </a:lnTo>
              </a:path>
            </a:pathLst>
          </a:custGeom>
          <a:ln w="6349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2735" y="5925311"/>
            <a:ext cx="583692" cy="6507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spc="-409" dirty="0"/>
              <a:t>CHALLENGE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9" y="1797761"/>
            <a:ext cx="10053320" cy="396608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84785" marR="319405" indent="-172720">
              <a:lnSpc>
                <a:spcPct val="90000"/>
              </a:lnSpc>
              <a:spcBef>
                <a:spcPts val="415"/>
              </a:spcBef>
              <a:buClr>
                <a:srgbClr val="33B9AC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600" dirty="0">
                <a:solidFill>
                  <a:srgbClr val="4A4A4A"/>
                </a:solidFill>
                <a:latin typeface="Calibri"/>
                <a:cs typeface="Calibri"/>
              </a:rPr>
              <a:t>Being in various markets countrywide, Sky Pharm had a requirement for a field management solution to effectively coordinate and track their customer visits.</a:t>
            </a:r>
            <a:endParaRPr sz="2600" dirty="0">
              <a:latin typeface="Calibri"/>
              <a:cs typeface="Calibri"/>
            </a:endParaRPr>
          </a:p>
          <a:p>
            <a:pPr marL="184785" marR="354965" indent="-172720">
              <a:lnSpc>
                <a:spcPts val="2810"/>
              </a:lnSpc>
              <a:spcBef>
                <a:spcPts val="640"/>
              </a:spcBef>
              <a:buClr>
                <a:srgbClr val="33B9AC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600" spc="-10" dirty="0">
                <a:solidFill>
                  <a:srgbClr val="4A4A4A"/>
                </a:solidFill>
                <a:latin typeface="Calibri"/>
                <a:cs typeface="Calibri"/>
              </a:rPr>
              <a:t>Furthermore, a sales enablement tool was needed to generate orders and quotes from the trade</a:t>
            </a:r>
            <a:r>
              <a:rPr sz="2600" spc="-10" dirty="0">
                <a:solidFill>
                  <a:srgbClr val="4A4A4A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84785" marR="618490" indent="-172720" algn="just">
              <a:lnSpc>
                <a:spcPct val="90000"/>
              </a:lnSpc>
              <a:spcBef>
                <a:spcPts val="560"/>
              </a:spcBef>
              <a:buClr>
                <a:srgbClr val="33B9AC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600" spc="-10" dirty="0">
                <a:solidFill>
                  <a:srgbClr val="4A4A4A"/>
                </a:solidFill>
                <a:latin typeface="Calibri"/>
                <a:cs typeface="Calibri"/>
              </a:rPr>
              <a:t>There was also a time gap between order generation and fulfillment so real-time data access was an immediate need</a:t>
            </a:r>
            <a:r>
              <a:rPr sz="2600" spc="-10" dirty="0">
                <a:solidFill>
                  <a:srgbClr val="4A4A4A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3BA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2800" dirty="0">
                <a:solidFill>
                  <a:srgbClr val="4B4B4B"/>
                </a:solidFill>
                <a:latin typeface="Avenir Next" panose="020B0503020202020204" pitchFamily="34" charset="0"/>
              </a:rPr>
              <a:t>Sky Pharm lacked a standardised solution to digitally capture customer feedback from their clients.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33BA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ZA" sz="2800" dirty="0">
              <a:solidFill>
                <a:srgbClr val="4B4B4B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2544" y="731522"/>
            <a:ext cx="11153775" cy="660400"/>
            <a:chOff x="542544" y="731522"/>
            <a:chExt cx="11153775" cy="660400"/>
          </a:xfrm>
        </p:grpSpPr>
        <p:sp>
          <p:nvSpPr>
            <p:cNvPr id="9" name="object 9"/>
            <p:cNvSpPr/>
            <p:nvPr/>
          </p:nvSpPr>
          <p:spPr>
            <a:xfrm>
              <a:off x="542544" y="1388363"/>
              <a:ext cx="11153775" cy="0"/>
            </a:xfrm>
            <a:custGeom>
              <a:avLst/>
              <a:gdLst/>
              <a:ahLst/>
              <a:cxnLst/>
              <a:rect l="l" t="t" r="r" b="b"/>
              <a:pathLst>
                <a:path w="11153775">
                  <a:moveTo>
                    <a:pt x="0" y="0"/>
                  </a:moveTo>
                  <a:lnTo>
                    <a:pt x="11153266" y="0"/>
                  </a:lnTo>
                </a:path>
              </a:pathLst>
            </a:custGeom>
            <a:ln w="6350">
              <a:solidFill>
                <a:srgbClr val="4141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206" y="731522"/>
              <a:ext cx="806127" cy="6567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7680" y="392938"/>
            <a:ext cx="1069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14142"/>
                </a:solidFill>
                <a:latin typeface="Lucida Sans Unicode"/>
                <a:cs typeface="Lucida Sans Unicode"/>
              </a:rPr>
              <a:t>INTRODUCTION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9683" y="412876"/>
            <a:ext cx="11287125" cy="6163310"/>
            <a:chOff x="519683" y="412876"/>
            <a:chExt cx="11287125" cy="6163310"/>
          </a:xfrm>
        </p:grpSpPr>
        <p:sp>
          <p:nvSpPr>
            <p:cNvPr id="5" name="object 5"/>
            <p:cNvSpPr/>
            <p:nvPr/>
          </p:nvSpPr>
          <p:spPr>
            <a:xfrm>
              <a:off x="519683" y="416051"/>
              <a:ext cx="11186160" cy="92075"/>
            </a:xfrm>
            <a:custGeom>
              <a:avLst/>
              <a:gdLst/>
              <a:ahLst/>
              <a:cxnLst/>
              <a:rect l="l" t="t" r="r" b="b"/>
              <a:pathLst>
                <a:path w="11186160" h="92075">
                  <a:moveTo>
                    <a:pt x="0" y="0"/>
                  </a:moveTo>
                  <a:lnTo>
                    <a:pt x="649706" y="0"/>
                  </a:lnTo>
                </a:path>
                <a:path w="11186160" h="92075">
                  <a:moveTo>
                    <a:pt x="1914143" y="91567"/>
                  </a:moveTo>
                  <a:lnTo>
                    <a:pt x="11185779" y="85344"/>
                  </a:lnTo>
                </a:path>
              </a:pathLst>
            </a:custGeom>
            <a:ln w="6350">
              <a:solidFill>
                <a:srgbClr val="4141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2736" y="5925311"/>
              <a:ext cx="583692" cy="6507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2543" y="1388363"/>
              <a:ext cx="11153775" cy="0"/>
            </a:xfrm>
            <a:custGeom>
              <a:avLst/>
              <a:gdLst/>
              <a:ahLst/>
              <a:cxnLst/>
              <a:rect l="l" t="t" r="r" b="b"/>
              <a:pathLst>
                <a:path w="11153775">
                  <a:moveTo>
                    <a:pt x="0" y="0"/>
                  </a:moveTo>
                  <a:lnTo>
                    <a:pt x="11153266" y="0"/>
                  </a:lnTo>
                </a:path>
              </a:pathLst>
            </a:custGeom>
            <a:ln w="6350">
              <a:solidFill>
                <a:srgbClr val="4141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8436" y="652429"/>
              <a:ext cx="556228" cy="7179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spc="-320" dirty="0"/>
              <a:t>SOLUTION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5978" y="1549618"/>
            <a:ext cx="9828530" cy="5142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296545" indent="-171450" algn="l" rtl="0">
              <a:lnSpc>
                <a:spcPts val="2590"/>
              </a:lnSpc>
              <a:spcBef>
                <a:spcPts val="64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venir Next" panose="020B0503020202020204" pitchFamily="34" charset="0"/>
                <a:ea typeface="Verdana" panose="020B0604030504040204" pitchFamily="34" charset="0"/>
                <a:cs typeface="+mn-cs"/>
              </a:rPr>
              <a:t>An integrated mobile sales ordering platform to the Enterprise Resource Planning (ERP) system (SAGE) was created. </a:t>
            </a:r>
          </a:p>
          <a:p>
            <a:pPr marL="183515" marR="296545" indent="-171450" algn="l" rtl="0">
              <a:lnSpc>
                <a:spcPts val="2590"/>
              </a:lnSpc>
              <a:spcBef>
                <a:spcPts val="64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lang="en-ZA" sz="2400" dirty="0">
                <a:solidFill>
                  <a:srgbClr val="4B4B4B"/>
                </a:solidFill>
                <a:latin typeface="Avenir Next" panose="020B0503020202020204" pitchFamily="34" charset="0"/>
              </a:rPr>
              <a:t>The integration layer also synchronises static data across to the FIGJAM system, ensuring automatic upkeep of customers, products, pricing and stock on hand.</a:t>
            </a:r>
          </a:p>
          <a:p>
            <a:pPr marL="183515" marR="296545" indent="-171450" algn="l" rtl="0">
              <a:lnSpc>
                <a:spcPts val="2590"/>
              </a:lnSpc>
              <a:spcBef>
                <a:spcPts val="64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venir Next" panose="020B0503020202020204" pitchFamily="34" charset="0"/>
                <a:ea typeface="Verdana" panose="020B0604030504040204" pitchFamily="34" charset="0"/>
                <a:cs typeface="+mn-cs"/>
              </a:rPr>
              <a:t>Quotation</a:t>
            </a:r>
            <a:r>
              <a:rPr lang="en-ZA" sz="2400" kern="1200" dirty="0">
                <a:solidFill>
                  <a:srgbClr val="4B4B4B"/>
                </a:solidFill>
                <a:latin typeface="Avenir Next" panose="020B0503020202020204" pitchFamily="34" charset="0"/>
                <a:ea typeface="Verdana" panose="020B0604030504040204" pitchFamily="34" charset="0"/>
                <a:cs typeface="+mn-cs"/>
              </a:rPr>
              <a:t> generation and </a:t>
            </a:r>
            <a:r>
              <a:rPr lang="en-US" sz="2400" kern="1200" dirty="0">
                <a:solidFill>
                  <a:srgbClr val="4B4B4B"/>
                </a:solidFill>
                <a:latin typeface="Avenir Next" panose="020B0503020202020204" pitchFamily="34" charset="0"/>
                <a:ea typeface="Verdana" panose="020B0604030504040204" pitchFamily="34" charset="0"/>
                <a:cs typeface="+mn-cs"/>
              </a:rPr>
              <a:t>dissemination to customer was enabled on the platform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venir Next" panose="020B0503020202020204" pitchFamily="34" charset="0"/>
              <a:ea typeface="Verdana" panose="020B0604030504040204" pitchFamily="34" charset="0"/>
              <a:cs typeface="+mn-cs"/>
            </a:endParaRPr>
          </a:p>
          <a:p>
            <a:pPr marL="183515" marR="296545" indent="-171450">
              <a:lnSpc>
                <a:spcPts val="2590"/>
              </a:lnSpc>
              <a:spcBef>
                <a:spcPts val="640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400" dirty="0">
                <a:solidFill>
                  <a:srgbClr val="4A4A4A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obile</a:t>
            </a:r>
            <a:r>
              <a:rPr sz="2400" spc="-6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visit</a:t>
            </a:r>
            <a:r>
              <a:rPr sz="2400" spc="-6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management</a:t>
            </a:r>
            <a:r>
              <a:rPr sz="2400" spc="-9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functionality</a:t>
            </a:r>
            <a:r>
              <a:rPr sz="24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was</a:t>
            </a:r>
            <a:r>
              <a:rPr sz="2400" spc="-7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implemented</a:t>
            </a:r>
            <a:r>
              <a:rPr sz="2400" spc="-7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create</a:t>
            </a:r>
            <a:r>
              <a:rPr sz="24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A4A"/>
                </a:solidFill>
                <a:latin typeface="Calibri"/>
                <a:cs typeface="Calibri"/>
              </a:rPr>
              <a:t>call- 	cycles/routes</a:t>
            </a:r>
            <a:r>
              <a:rPr sz="24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report</a:t>
            </a:r>
            <a:r>
              <a:rPr sz="2400" spc="-5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customer</a:t>
            </a:r>
            <a:r>
              <a:rPr sz="2400" spc="-5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visits</a:t>
            </a:r>
            <a:r>
              <a:rPr sz="2400" spc="-4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with</a:t>
            </a:r>
            <a:r>
              <a:rPr sz="24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time</a:t>
            </a:r>
            <a:r>
              <a:rPr sz="2400" spc="-6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spent</a:t>
            </a:r>
            <a:r>
              <a:rPr sz="2400" spc="-4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on</a:t>
            </a:r>
            <a:r>
              <a:rPr sz="2400" spc="-5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service</a:t>
            </a:r>
            <a:r>
              <a:rPr sz="2400" spc="-5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A4A"/>
                </a:solidFill>
                <a:latin typeface="Calibri"/>
                <a:cs typeface="Calibri"/>
              </a:rPr>
              <a:t>delivery</a:t>
            </a:r>
            <a:r>
              <a:rPr lang="en-US" sz="2400" spc="-10" dirty="0">
                <a:solidFill>
                  <a:srgbClr val="4A4A4A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83515" marR="270510" indent="-171450">
              <a:lnSpc>
                <a:spcPts val="2590"/>
              </a:lnSpc>
              <a:spcBef>
                <a:spcPts val="605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lang="en-US" sz="2400" dirty="0">
                <a:solidFill>
                  <a:srgbClr val="4A4A4A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ustomer</a:t>
            </a:r>
            <a:r>
              <a:rPr sz="2400" spc="-9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Survey</a:t>
            </a:r>
            <a:r>
              <a:rPr lang="en-US" sz="2400" dirty="0">
                <a:solidFill>
                  <a:srgbClr val="4A4A4A"/>
                </a:solidFill>
                <a:latin typeface="Calibri"/>
                <a:cs typeface="Calibri"/>
              </a:rPr>
              <a:t>s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were</a:t>
            </a:r>
            <a:r>
              <a:rPr sz="24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automated</a:t>
            </a:r>
            <a:r>
              <a:rPr sz="2400" spc="-8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into</a:t>
            </a:r>
            <a:r>
              <a:rPr sz="2400" spc="-8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digital</a:t>
            </a:r>
            <a:r>
              <a:rPr sz="2400" spc="-8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A4A4A"/>
                </a:solidFill>
                <a:latin typeface="Calibri"/>
                <a:cs typeface="Calibri"/>
              </a:rPr>
              <a:t>questionnaires</a:t>
            </a:r>
            <a:r>
              <a:rPr sz="24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enabling</a:t>
            </a:r>
            <a:r>
              <a:rPr sz="24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A4A4A"/>
                </a:solidFill>
                <a:latin typeface="Calibri"/>
                <a:cs typeface="Calibri"/>
              </a:rPr>
              <a:t>data 	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collection</a:t>
            </a:r>
            <a:r>
              <a:rPr sz="2400" spc="-7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by</a:t>
            </a:r>
            <a:r>
              <a:rPr sz="2400" spc="-6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A4A4A"/>
                </a:solidFill>
                <a:latin typeface="Calibri"/>
                <a:cs typeface="Calibri"/>
              </a:rPr>
              <a:t>field</a:t>
            </a:r>
            <a:r>
              <a:rPr sz="2400" spc="-6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A4A4A"/>
                </a:solidFill>
                <a:latin typeface="Calibri"/>
                <a:cs typeface="Calibri"/>
              </a:rPr>
              <a:t>reps</a:t>
            </a:r>
            <a:endParaRPr sz="2400" dirty="0">
              <a:latin typeface="Calibri"/>
              <a:cs typeface="Calibri"/>
            </a:endParaRPr>
          </a:p>
          <a:p>
            <a:pPr marL="183515" marR="5080" indent="-171450">
              <a:lnSpc>
                <a:spcPts val="2590"/>
              </a:lnSpc>
              <a:spcBef>
                <a:spcPts val="605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lang="en-ZA" sz="2400" dirty="0">
                <a:solidFill>
                  <a:srgbClr val="4B4B4B"/>
                </a:solidFill>
                <a:latin typeface="Avenir Next" panose="020B0503020202020204" pitchFamily="34" charset="0"/>
              </a:rPr>
              <a:t>Finally, Business Intelligence (BI) reports were set up as per Sky’s reporting requirements to facilitate the principal level reports for Sky.</a:t>
            </a:r>
          </a:p>
          <a:p>
            <a:pPr marL="183515" marR="5080" indent="-171450">
              <a:lnSpc>
                <a:spcPts val="2590"/>
              </a:lnSpc>
              <a:spcBef>
                <a:spcPts val="605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7680" y="392938"/>
            <a:ext cx="1069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14142"/>
                </a:solidFill>
                <a:latin typeface="Lucida Sans Unicode"/>
                <a:cs typeface="Lucida Sans Unicode"/>
              </a:rPr>
              <a:t>INTRODUCTION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9683" y="416051"/>
            <a:ext cx="650240" cy="0"/>
          </a:xfrm>
          <a:custGeom>
            <a:avLst/>
            <a:gdLst/>
            <a:ahLst/>
            <a:cxnLst/>
            <a:rect l="l" t="t" r="r" b="b"/>
            <a:pathLst>
              <a:path w="650240">
                <a:moveTo>
                  <a:pt x="0" y="0"/>
                </a:moveTo>
                <a:lnTo>
                  <a:pt x="649706" y="0"/>
                </a:lnTo>
              </a:path>
            </a:pathLst>
          </a:custGeom>
          <a:ln w="6350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3827" y="501395"/>
            <a:ext cx="9271635" cy="6350"/>
          </a:xfrm>
          <a:custGeom>
            <a:avLst/>
            <a:gdLst/>
            <a:ahLst/>
            <a:cxnLst/>
            <a:rect l="l" t="t" r="r" b="b"/>
            <a:pathLst>
              <a:path w="9271635" h="6350">
                <a:moveTo>
                  <a:pt x="0" y="6223"/>
                </a:moveTo>
                <a:lnTo>
                  <a:pt x="9271635" y="0"/>
                </a:lnTo>
              </a:path>
            </a:pathLst>
          </a:custGeom>
          <a:ln w="6349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2735" y="5925311"/>
            <a:ext cx="583692" cy="6507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spc="-380" dirty="0"/>
              <a:t>IMPACT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9" y="1835861"/>
            <a:ext cx="1032637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113030" indent="-171450">
              <a:lnSpc>
                <a:spcPct val="100000"/>
              </a:lnSpc>
              <a:spcBef>
                <a:spcPts val="95"/>
              </a:spcBef>
              <a:buClr>
                <a:srgbClr val="34B1E3"/>
              </a:buClr>
              <a:buFont typeface="Arial MT"/>
              <a:buChar char="•"/>
              <a:tabLst>
                <a:tab pos="184785" algn="l"/>
              </a:tabLst>
            </a:pP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Implementation</a:t>
            </a:r>
            <a:r>
              <a:rPr sz="2800" spc="-4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&amp;</a:t>
            </a:r>
            <a:r>
              <a:rPr sz="2800" spc="-5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functionality</a:t>
            </a:r>
            <a:r>
              <a:rPr sz="2800" spc="-3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of</a:t>
            </a:r>
            <a:r>
              <a:rPr sz="2800" spc="-6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A4A4A"/>
                </a:solidFill>
                <a:latin typeface="Calibri"/>
                <a:cs typeface="Calibri"/>
              </a:rPr>
              <a:t>FIGJAM’s</a:t>
            </a:r>
            <a:r>
              <a:rPr sz="2800" spc="-5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solution</a:t>
            </a:r>
            <a:r>
              <a:rPr sz="2800" spc="-3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was</a:t>
            </a:r>
            <a:r>
              <a:rPr sz="2800" spc="-6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applied 	according</a:t>
            </a:r>
            <a:r>
              <a:rPr sz="28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to</a:t>
            </a:r>
            <a:r>
              <a:rPr sz="2800" spc="-8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specific</a:t>
            </a:r>
            <a:r>
              <a:rPr sz="2800" spc="-6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business</a:t>
            </a:r>
            <a:r>
              <a:rPr sz="2800" spc="-3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operational</a:t>
            </a:r>
            <a:r>
              <a:rPr sz="28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A4A4A"/>
                </a:solidFill>
                <a:latin typeface="Calibri"/>
                <a:cs typeface="Calibri"/>
              </a:rPr>
              <a:t>requirements/challenges</a:t>
            </a:r>
            <a:r>
              <a:rPr sz="2800" spc="-4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A4A4A"/>
                </a:solidFill>
                <a:latin typeface="Calibri"/>
                <a:cs typeface="Calibri"/>
              </a:rPr>
              <a:t>in 	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each</a:t>
            </a:r>
            <a:r>
              <a:rPr sz="2800" spc="-8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market.</a:t>
            </a:r>
            <a:r>
              <a:rPr sz="2800" spc="-8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This</a:t>
            </a:r>
            <a:r>
              <a:rPr sz="2800" spc="-6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approach</a:t>
            </a:r>
            <a:r>
              <a:rPr sz="2800" spc="-5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ensured</a:t>
            </a:r>
            <a:r>
              <a:rPr sz="2800" spc="-4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that</a:t>
            </a:r>
            <a:r>
              <a:rPr sz="2800" spc="-7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lang="en-US" sz="2800" spc="-75" dirty="0">
                <a:solidFill>
                  <a:srgbClr val="4A4A4A"/>
                </a:solidFill>
                <a:latin typeface="Calibri"/>
                <a:cs typeface="Calibri"/>
              </a:rPr>
              <a:t>Sky Pharm</a:t>
            </a:r>
            <a:r>
              <a:rPr sz="2800" spc="-6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as</a:t>
            </a:r>
            <a:r>
              <a:rPr sz="2800" spc="-8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business</a:t>
            </a:r>
            <a:r>
              <a:rPr sz="2800" spc="-3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A4A4A"/>
                </a:solidFill>
                <a:latin typeface="Calibri"/>
                <a:cs typeface="Calibri"/>
              </a:rPr>
              <a:t>is 	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appropriately</a:t>
            </a:r>
            <a:r>
              <a:rPr sz="2800" spc="-4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empowered</a:t>
            </a:r>
            <a:r>
              <a:rPr sz="2800" spc="-5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enhance</a:t>
            </a:r>
            <a:r>
              <a:rPr sz="2800" spc="-3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its</a:t>
            </a:r>
            <a:r>
              <a:rPr sz="2800" spc="-4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A4A4A"/>
                </a:solidFill>
                <a:latin typeface="Calibri"/>
                <a:cs typeface="Calibri"/>
              </a:rPr>
              <a:t>service</a:t>
            </a:r>
            <a:r>
              <a:rPr sz="2800" spc="-55" dirty="0">
                <a:solidFill>
                  <a:srgbClr val="4A4A4A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A4A4A"/>
                </a:solidFill>
                <a:latin typeface="Calibri"/>
                <a:cs typeface="Calibri"/>
              </a:rPr>
              <a:t>delivery.</a:t>
            </a:r>
            <a:endParaRPr sz="2800" dirty="0">
              <a:latin typeface="Calibri"/>
              <a:cs typeface="Calibri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E4"/>
              </a:buClr>
              <a:buFont typeface="Arial" panose="020B0604020202020204" pitchFamily="34" charset="0"/>
              <a:buChar char="•"/>
              <a:defRPr/>
            </a:pPr>
            <a:r>
              <a:rPr kumimoji="0" lang="en-ZA" sz="2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venir Next" panose="020B0503020202020204" pitchFamily="34" charset="0"/>
                <a:ea typeface="Verdana" panose="020B0604030504040204" pitchFamily="34" charset="0"/>
                <a:cs typeface="+mn-cs"/>
              </a:rPr>
              <a:t>Orders are seamlessly posted to the ERP in real-time from the field. This cuts down processing times and double-handling of orders.</a:t>
            </a:r>
          </a:p>
        </p:txBody>
      </p:sp>
      <p:sp>
        <p:nvSpPr>
          <p:cNvPr id="8" name="object 8"/>
          <p:cNvSpPr/>
          <p:nvPr/>
        </p:nvSpPr>
        <p:spPr>
          <a:xfrm>
            <a:off x="542544" y="1388363"/>
            <a:ext cx="11153775" cy="0"/>
          </a:xfrm>
          <a:custGeom>
            <a:avLst/>
            <a:gdLst/>
            <a:ahLst/>
            <a:cxnLst/>
            <a:rect l="l" t="t" r="r" b="b"/>
            <a:pathLst>
              <a:path w="11153775">
                <a:moveTo>
                  <a:pt x="0" y="0"/>
                </a:moveTo>
                <a:lnTo>
                  <a:pt x="11153266" y="0"/>
                </a:lnTo>
              </a:path>
            </a:pathLst>
          </a:custGeom>
          <a:ln w="6350">
            <a:solidFill>
              <a:srgbClr val="41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907" y="585675"/>
            <a:ext cx="620261" cy="713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999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12191999" y="6857998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6092" y="594359"/>
              <a:ext cx="7260590" cy="1903730"/>
            </a:xfrm>
            <a:custGeom>
              <a:avLst/>
              <a:gdLst/>
              <a:ahLst/>
              <a:cxnLst/>
              <a:rect l="l" t="t" r="r" b="b"/>
              <a:pathLst>
                <a:path w="7260590" h="1903730">
                  <a:moveTo>
                    <a:pt x="7260323" y="0"/>
                  </a:moveTo>
                  <a:lnTo>
                    <a:pt x="0" y="0"/>
                  </a:lnTo>
                  <a:lnTo>
                    <a:pt x="0" y="917448"/>
                  </a:lnTo>
                  <a:lnTo>
                    <a:pt x="7260323" y="917448"/>
                  </a:lnTo>
                  <a:lnTo>
                    <a:pt x="7260323" y="0"/>
                  </a:lnTo>
                  <a:close/>
                </a:path>
                <a:path w="7260590" h="1903730">
                  <a:moveTo>
                    <a:pt x="7260336" y="986028"/>
                  </a:moveTo>
                  <a:lnTo>
                    <a:pt x="3416808" y="986028"/>
                  </a:lnTo>
                  <a:lnTo>
                    <a:pt x="3416808" y="1903476"/>
                  </a:lnTo>
                  <a:lnTo>
                    <a:pt x="7260336" y="1903476"/>
                  </a:lnTo>
                  <a:lnTo>
                    <a:pt x="7260336" y="986028"/>
                  </a:lnTo>
                  <a:close/>
                </a:path>
              </a:pathLst>
            </a:custGeom>
            <a:solidFill>
              <a:srgbClr val="414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2058" y="385382"/>
            <a:ext cx="6950075" cy="1998345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85"/>
              </a:spcBef>
            </a:pPr>
            <a:r>
              <a:rPr sz="5400" spc="-640" dirty="0">
                <a:solidFill>
                  <a:srgbClr val="FFFFFF"/>
                </a:solidFill>
              </a:rPr>
              <a:t>AFRICA’S</a:t>
            </a:r>
            <a:r>
              <a:rPr sz="5400" spc="-385" dirty="0">
                <a:solidFill>
                  <a:srgbClr val="FFFFFF"/>
                </a:solidFill>
              </a:rPr>
              <a:t> </a:t>
            </a:r>
            <a:r>
              <a:rPr sz="5400" spc="-695" dirty="0">
                <a:solidFill>
                  <a:srgbClr val="FFFFFF"/>
                </a:solidFill>
              </a:rPr>
              <a:t>PREFERRED</a:t>
            </a:r>
            <a:endParaRPr sz="5400"/>
          </a:p>
          <a:p>
            <a:pPr marR="8255" algn="r">
              <a:lnSpc>
                <a:spcPct val="100000"/>
              </a:lnSpc>
              <a:spcBef>
                <a:spcPts val="1285"/>
              </a:spcBef>
            </a:pPr>
            <a:r>
              <a:rPr sz="5400" spc="-470" dirty="0">
                <a:solidFill>
                  <a:srgbClr val="FFFFFF"/>
                </a:solidFill>
              </a:rPr>
              <a:t>SOLUTION</a:t>
            </a:r>
            <a:endParaRPr sz="54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2735" y="5925311"/>
            <a:ext cx="583692" cy="6507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872" y="553212"/>
            <a:ext cx="4815840" cy="5751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498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Amasis MT Pro Black</vt:lpstr>
      <vt:lpstr>Arial</vt:lpstr>
      <vt:lpstr>Arial Black</vt:lpstr>
      <vt:lpstr>Arial MT</vt:lpstr>
      <vt:lpstr>Avenir Next</vt:lpstr>
      <vt:lpstr>Calibri</vt:lpstr>
      <vt:lpstr>Lucida Sans Unicode</vt:lpstr>
      <vt:lpstr>Office Theme</vt:lpstr>
      <vt:lpstr>PowerPoint Presentation</vt:lpstr>
      <vt:lpstr>PowerPoint Presentation</vt:lpstr>
      <vt:lpstr>Our Story.</vt:lpstr>
      <vt:lpstr>CASE STUDY SKY PHARMACEUTICALS</vt:lpstr>
      <vt:lpstr>CONTEXT</vt:lpstr>
      <vt:lpstr>CHALLENGE</vt:lpstr>
      <vt:lpstr>SOLUTION</vt:lpstr>
      <vt:lpstr>IMPACT</vt:lpstr>
      <vt:lpstr>AFRICA’S PREFERRED SOLUTION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FIGJAM</dc:title>
  <dc:creator>Rhys Lindsay-White</dc:creator>
  <cp:lastModifiedBy>Travor Shava</cp:lastModifiedBy>
  <cp:revision>1</cp:revision>
  <dcterms:created xsi:type="dcterms:W3CDTF">2024-04-15T12:43:20Z</dcterms:created>
  <dcterms:modified xsi:type="dcterms:W3CDTF">2024-04-15T13:36:08Z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for Microsoft 365</vt:lpwstr>
  </property>
</Properties>
</file>