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57" r:id="rId2"/>
    <p:sldId id="259" r:id="rId3"/>
    <p:sldId id="258" r:id="rId4"/>
    <p:sldId id="260" r:id="rId5"/>
    <p:sldId id="261" r:id="rId6"/>
    <p:sldId id="262" r:id="rId7"/>
    <p:sldId id="263" r:id="rId8"/>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4615"/>
  </p:normalViewPr>
  <p:slideViewPr>
    <p:cSldViewPr snapToGrid="0">
      <p:cViewPr>
        <p:scale>
          <a:sx n="165" d="100"/>
          <a:sy n="165" d="100"/>
        </p:scale>
        <p:origin x="176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9BB467-1E5E-ED4E-A15E-427C7C440906}" type="datetimeFigureOut">
              <a:rPr lang="en-US" smtClean="0"/>
              <a:t>6/25/24</a:t>
            </a:fld>
            <a:endParaRPr lang="en-US"/>
          </a:p>
        </p:txBody>
      </p:sp>
      <p:sp>
        <p:nvSpPr>
          <p:cNvPr id="4" name="Slide Image Placeholder 3"/>
          <p:cNvSpPr>
            <a:spLocks noGrp="1" noRot="1" noChangeAspect="1"/>
          </p:cNvSpPr>
          <p:nvPr>
            <p:ph type="sldImg" idx="2"/>
          </p:nvPr>
        </p:nvSpPr>
        <p:spPr>
          <a:xfrm>
            <a:off x="2560638" y="1143000"/>
            <a:ext cx="17367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1E806-DAF7-3A42-9EC2-780E4CF13FAC}" type="slidenum">
              <a:rPr lang="en-US" smtClean="0"/>
              <a:t>‹#›</a:t>
            </a:fld>
            <a:endParaRPr lang="en-US"/>
          </a:p>
        </p:txBody>
      </p:sp>
    </p:spTree>
    <p:extLst>
      <p:ext uri="{BB962C8B-B14F-4D97-AF65-F5344CB8AC3E}">
        <p14:creationId xmlns:p14="http://schemas.microsoft.com/office/powerpoint/2010/main" val="924664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1E806-DAF7-3A42-9EC2-780E4CF13FAC}" type="slidenum">
              <a:rPr lang="en-US" smtClean="0"/>
              <a:t>1</a:t>
            </a:fld>
            <a:endParaRPr lang="en-US"/>
          </a:p>
        </p:txBody>
      </p:sp>
    </p:spTree>
    <p:extLst>
      <p:ext uri="{BB962C8B-B14F-4D97-AF65-F5344CB8AC3E}">
        <p14:creationId xmlns:p14="http://schemas.microsoft.com/office/powerpoint/2010/main" val="2750957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1E806-DAF7-3A42-9EC2-780E4CF13FAC}" type="slidenum">
              <a:rPr lang="en-US" smtClean="0"/>
              <a:t>2</a:t>
            </a:fld>
            <a:endParaRPr lang="en-US"/>
          </a:p>
        </p:txBody>
      </p:sp>
    </p:spTree>
    <p:extLst>
      <p:ext uri="{BB962C8B-B14F-4D97-AF65-F5344CB8AC3E}">
        <p14:creationId xmlns:p14="http://schemas.microsoft.com/office/powerpoint/2010/main" val="2840892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1E806-DAF7-3A42-9EC2-780E4CF13FAC}" type="slidenum">
              <a:rPr lang="en-US" smtClean="0"/>
              <a:t>3</a:t>
            </a:fld>
            <a:endParaRPr lang="en-US"/>
          </a:p>
        </p:txBody>
      </p:sp>
    </p:spTree>
    <p:extLst>
      <p:ext uri="{BB962C8B-B14F-4D97-AF65-F5344CB8AC3E}">
        <p14:creationId xmlns:p14="http://schemas.microsoft.com/office/powerpoint/2010/main" val="2810820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1E806-DAF7-3A42-9EC2-780E4CF13FAC}" type="slidenum">
              <a:rPr lang="en-US" smtClean="0"/>
              <a:t>4</a:t>
            </a:fld>
            <a:endParaRPr lang="en-US"/>
          </a:p>
        </p:txBody>
      </p:sp>
    </p:spTree>
    <p:extLst>
      <p:ext uri="{BB962C8B-B14F-4D97-AF65-F5344CB8AC3E}">
        <p14:creationId xmlns:p14="http://schemas.microsoft.com/office/powerpoint/2010/main" val="3377334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1E806-DAF7-3A42-9EC2-780E4CF13FAC}" type="slidenum">
              <a:rPr lang="en-US" smtClean="0"/>
              <a:t>5</a:t>
            </a:fld>
            <a:endParaRPr lang="en-US"/>
          </a:p>
        </p:txBody>
      </p:sp>
    </p:spTree>
    <p:extLst>
      <p:ext uri="{BB962C8B-B14F-4D97-AF65-F5344CB8AC3E}">
        <p14:creationId xmlns:p14="http://schemas.microsoft.com/office/powerpoint/2010/main" val="3556751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1E806-DAF7-3A42-9EC2-780E4CF13FAC}" type="slidenum">
              <a:rPr lang="en-US" smtClean="0"/>
              <a:t>6</a:t>
            </a:fld>
            <a:endParaRPr lang="en-US"/>
          </a:p>
        </p:txBody>
      </p:sp>
    </p:spTree>
    <p:extLst>
      <p:ext uri="{BB962C8B-B14F-4D97-AF65-F5344CB8AC3E}">
        <p14:creationId xmlns:p14="http://schemas.microsoft.com/office/powerpoint/2010/main" val="651686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1E806-DAF7-3A42-9EC2-780E4CF13FAC}" type="slidenum">
              <a:rPr lang="en-US" smtClean="0"/>
              <a:t>7</a:t>
            </a:fld>
            <a:endParaRPr lang="en-US"/>
          </a:p>
        </p:txBody>
      </p:sp>
    </p:spTree>
    <p:extLst>
      <p:ext uri="{BB962C8B-B14F-4D97-AF65-F5344CB8AC3E}">
        <p14:creationId xmlns:p14="http://schemas.microsoft.com/office/powerpoint/2010/main" val="3190561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1A403CE-F70C-0342-B609-7AC56A48E299}" type="datetimeFigureOut">
              <a:rPr lang="en-US" smtClean="0"/>
              <a:t>6/25/24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15F92-BB09-1C40-B985-9B5EE210742B}" type="slidenum">
              <a:rPr lang="en-US" smtClean="0"/>
              <a:t>‹#›</a:t>
            </a:fld>
            <a:endParaRPr lang="en-US"/>
          </a:p>
        </p:txBody>
      </p:sp>
    </p:spTree>
    <p:extLst>
      <p:ext uri="{BB962C8B-B14F-4D97-AF65-F5344CB8AC3E}">
        <p14:creationId xmlns:p14="http://schemas.microsoft.com/office/powerpoint/2010/main" val="1165312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1A403CE-F70C-0342-B609-7AC56A48E299}" type="datetimeFigureOut">
              <a:rPr lang="en-US" smtClean="0"/>
              <a:t>6/25/24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15F92-BB09-1C40-B985-9B5EE210742B}" type="slidenum">
              <a:rPr lang="en-US" smtClean="0"/>
              <a:t>‹#›</a:t>
            </a:fld>
            <a:endParaRPr lang="en-US"/>
          </a:p>
        </p:txBody>
      </p:sp>
    </p:spTree>
    <p:extLst>
      <p:ext uri="{BB962C8B-B14F-4D97-AF65-F5344CB8AC3E}">
        <p14:creationId xmlns:p14="http://schemas.microsoft.com/office/powerpoint/2010/main" val="1499378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1A403CE-F70C-0342-B609-7AC56A48E299}" type="datetimeFigureOut">
              <a:rPr lang="en-US" smtClean="0"/>
              <a:t>6/25/24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15F92-BB09-1C40-B985-9B5EE210742B}" type="slidenum">
              <a:rPr lang="en-US" smtClean="0"/>
              <a:t>‹#›</a:t>
            </a:fld>
            <a:endParaRPr lang="en-US"/>
          </a:p>
        </p:txBody>
      </p:sp>
    </p:spTree>
    <p:extLst>
      <p:ext uri="{BB962C8B-B14F-4D97-AF65-F5344CB8AC3E}">
        <p14:creationId xmlns:p14="http://schemas.microsoft.com/office/powerpoint/2010/main" val="3655368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1A403CE-F70C-0342-B609-7AC56A48E299}" type="datetimeFigureOut">
              <a:rPr lang="en-US" smtClean="0"/>
              <a:t>6/25/24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15F92-BB09-1C40-B985-9B5EE210742B}" type="slidenum">
              <a:rPr lang="en-US" smtClean="0"/>
              <a:t>‹#›</a:t>
            </a:fld>
            <a:endParaRPr lang="en-US"/>
          </a:p>
        </p:txBody>
      </p:sp>
    </p:spTree>
    <p:extLst>
      <p:ext uri="{BB962C8B-B14F-4D97-AF65-F5344CB8AC3E}">
        <p14:creationId xmlns:p14="http://schemas.microsoft.com/office/powerpoint/2010/main" val="3374793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1A403CE-F70C-0342-B609-7AC56A48E299}" type="datetimeFigureOut">
              <a:rPr lang="en-US" smtClean="0"/>
              <a:t>6/25/24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15F92-BB09-1C40-B985-9B5EE210742B}" type="slidenum">
              <a:rPr lang="en-US" smtClean="0"/>
              <a:t>‹#›</a:t>
            </a:fld>
            <a:endParaRPr lang="en-US"/>
          </a:p>
        </p:txBody>
      </p:sp>
    </p:spTree>
    <p:extLst>
      <p:ext uri="{BB962C8B-B14F-4D97-AF65-F5344CB8AC3E}">
        <p14:creationId xmlns:p14="http://schemas.microsoft.com/office/powerpoint/2010/main" val="2157231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1A403CE-F70C-0342-B609-7AC56A48E299}" type="datetimeFigureOut">
              <a:rPr lang="en-US" smtClean="0"/>
              <a:t>6/25/24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15F92-BB09-1C40-B985-9B5EE210742B}" type="slidenum">
              <a:rPr lang="en-US" smtClean="0"/>
              <a:t>‹#›</a:t>
            </a:fld>
            <a:endParaRPr lang="en-US"/>
          </a:p>
        </p:txBody>
      </p:sp>
    </p:spTree>
    <p:extLst>
      <p:ext uri="{BB962C8B-B14F-4D97-AF65-F5344CB8AC3E}">
        <p14:creationId xmlns:p14="http://schemas.microsoft.com/office/powerpoint/2010/main" val="3662689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1A403CE-F70C-0342-B609-7AC56A48E299}" type="datetimeFigureOut">
              <a:rPr lang="en-US" smtClean="0"/>
              <a:t>6/25/24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415F92-BB09-1C40-B985-9B5EE210742B}" type="slidenum">
              <a:rPr lang="en-US" smtClean="0"/>
              <a:t>‹#›</a:t>
            </a:fld>
            <a:endParaRPr lang="en-US"/>
          </a:p>
        </p:txBody>
      </p:sp>
    </p:spTree>
    <p:extLst>
      <p:ext uri="{BB962C8B-B14F-4D97-AF65-F5344CB8AC3E}">
        <p14:creationId xmlns:p14="http://schemas.microsoft.com/office/powerpoint/2010/main" val="3262071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1A403CE-F70C-0342-B609-7AC56A48E299}" type="datetimeFigureOut">
              <a:rPr lang="en-US" smtClean="0"/>
              <a:t>6/25/24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415F92-BB09-1C40-B985-9B5EE210742B}" type="slidenum">
              <a:rPr lang="en-US" smtClean="0"/>
              <a:t>‹#›</a:t>
            </a:fld>
            <a:endParaRPr lang="en-US"/>
          </a:p>
        </p:txBody>
      </p:sp>
    </p:spTree>
    <p:extLst>
      <p:ext uri="{BB962C8B-B14F-4D97-AF65-F5344CB8AC3E}">
        <p14:creationId xmlns:p14="http://schemas.microsoft.com/office/powerpoint/2010/main" val="3850392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A403CE-F70C-0342-B609-7AC56A48E299}" type="datetimeFigureOut">
              <a:rPr lang="en-US" smtClean="0"/>
              <a:t>6/25/24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415F92-BB09-1C40-B985-9B5EE210742B}" type="slidenum">
              <a:rPr lang="en-US" smtClean="0"/>
              <a:t>‹#›</a:t>
            </a:fld>
            <a:endParaRPr lang="en-US"/>
          </a:p>
        </p:txBody>
      </p:sp>
    </p:spTree>
    <p:extLst>
      <p:ext uri="{BB962C8B-B14F-4D97-AF65-F5344CB8AC3E}">
        <p14:creationId xmlns:p14="http://schemas.microsoft.com/office/powerpoint/2010/main" val="1794253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A1A403CE-F70C-0342-B609-7AC56A48E299}" type="datetimeFigureOut">
              <a:rPr lang="en-US" smtClean="0"/>
              <a:t>6/25/24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15F92-BB09-1C40-B985-9B5EE210742B}" type="slidenum">
              <a:rPr lang="en-US" smtClean="0"/>
              <a:t>‹#›</a:t>
            </a:fld>
            <a:endParaRPr lang="en-US"/>
          </a:p>
        </p:txBody>
      </p:sp>
    </p:spTree>
    <p:extLst>
      <p:ext uri="{BB962C8B-B14F-4D97-AF65-F5344CB8AC3E}">
        <p14:creationId xmlns:p14="http://schemas.microsoft.com/office/powerpoint/2010/main" val="1849904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A1A403CE-F70C-0342-B609-7AC56A48E299}" type="datetimeFigureOut">
              <a:rPr lang="en-US" smtClean="0"/>
              <a:t>6/25/24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15F92-BB09-1C40-B985-9B5EE210742B}" type="slidenum">
              <a:rPr lang="en-US" smtClean="0"/>
              <a:t>‹#›</a:t>
            </a:fld>
            <a:endParaRPr lang="en-US"/>
          </a:p>
        </p:txBody>
      </p:sp>
    </p:spTree>
    <p:extLst>
      <p:ext uri="{BB962C8B-B14F-4D97-AF65-F5344CB8AC3E}">
        <p14:creationId xmlns:p14="http://schemas.microsoft.com/office/powerpoint/2010/main" val="4008223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7" y="11300181"/>
            <a:ext cx="1543050" cy="649111"/>
          </a:xfrm>
          <a:prstGeom prst="rect">
            <a:avLst/>
          </a:prstGeom>
        </p:spPr>
        <p:txBody>
          <a:bodyPr vert="horz" lIns="91440" tIns="45720" rIns="91440" bIns="45720" rtlCol="0" anchor="ctr"/>
          <a:lstStyle>
            <a:lvl1pPr algn="l">
              <a:defRPr sz="900">
                <a:solidFill>
                  <a:schemeClr val="tx1">
                    <a:tint val="82000"/>
                  </a:schemeClr>
                </a:solidFill>
              </a:defRPr>
            </a:lvl1pPr>
          </a:lstStyle>
          <a:p>
            <a:fld id="{A1A403CE-F70C-0342-B609-7AC56A48E299}" type="datetimeFigureOut">
              <a:rPr lang="en-US" smtClean="0"/>
              <a:t>6/25/24</a:t>
            </a:fld>
            <a:endParaRPr lang="en-US"/>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82000"/>
                  </a:schemeClr>
                </a:solidFill>
              </a:defRPr>
            </a:lvl1pPr>
          </a:lstStyle>
          <a:p>
            <a:fld id="{1C415F92-BB09-1C40-B985-9B5EE210742B}" type="slidenum">
              <a:rPr lang="en-US" smtClean="0"/>
              <a:t>‹#›</a:t>
            </a:fld>
            <a:endParaRPr lang="en-US"/>
          </a:p>
        </p:txBody>
      </p:sp>
    </p:spTree>
    <p:extLst>
      <p:ext uri="{BB962C8B-B14F-4D97-AF65-F5344CB8AC3E}">
        <p14:creationId xmlns:p14="http://schemas.microsoft.com/office/powerpoint/2010/main" val="1988921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F5E4C02D-8910-8249-B719-E50DA506FEDA}"/>
              </a:ext>
            </a:extLst>
          </p:cNvPr>
          <p:cNvSpPr txBox="1"/>
          <p:nvPr/>
        </p:nvSpPr>
        <p:spPr>
          <a:xfrm>
            <a:off x="1187450" y="3632200"/>
            <a:ext cx="4483100" cy="1200329"/>
          </a:xfrm>
          <a:prstGeom prst="rect">
            <a:avLst/>
          </a:prstGeom>
          <a:noFill/>
        </p:spPr>
        <p:txBody>
          <a:bodyPr wrap="square" rtlCol="0">
            <a:spAutoFit/>
          </a:bodyPr>
          <a:lstStyle/>
          <a:p>
            <a:pPr algn="ctr"/>
            <a:r>
              <a:rPr lang="en-US" sz="3600" b="1" dirty="0"/>
              <a:t>CONTENT DOCUMENT</a:t>
            </a:r>
          </a:p>
        </p:txBody>
      </p:sp>
    </p:spTree>
    <p:extLst>
      <p:ext uri="{BB962C8B-B14F-4D97-AF65-F5344CB8AC3E}">
        <p14:creationId xmlns:p14="http://schemas.microsoft.com/office/powerpoint/2010/main" val="2542038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AB313F9-6B5B-E147-1198-8A5D915415C2}"/>
              </a:ext>
            </a:extLst>
          </p:cNvPr>
          <p:cNvPicPr>
            <a:picLocks noChangeAspect="1"/>
          </p:cNvPicPr>
          <p:nvPr/>
        </p:nvPicPr>
        <p:blipFill>
          <a:blip r:embed="rId3"/>
          <a:stretch>
            <a:fillRect/>
          </a:stretch>
        </p:blipFill>
        <p:spPr>
          <a:xfrm>
            <a:off x="511724" y="763684"/>
            <a:ext cx="2634143" cy="1499175"/>
          </a:xfrm>
          <a:prstGeom prst="rect">
            <a:avLst/>
          </a:prstGeom>
        </p:spPr>
      </p:pic>
      <p:pic>
        <p:nvPicPr>
          <p:cNvPr id="7" name="Picture 6">
            <a:extLst>
              <a:ext uri="{FF2B5EF4-FFF2-40B4-BE49-F238E27FC236}">
                <a16:creationId xmlns:a16="http://schemas.microsoft.com/office/drawing/2014/main" id="{04608F18-5E44-E8B2-BAD5-D9687D0A58D6}"/>
              </a:ext>
            </a:extLst>
          </p:cNvPr>
          <p:cNvPicPr>
            <a:picLocks noChangeAspect="1"/>
          </p:cNvPicPr>
          <p:nvPr/>
        </p:nvPicPr>
        <p:blipFill>
          <a:blip r:embed="rId4"/>
          <a:stretch>
            <a:fillRect/>
          </a:stretch>
        </p:blipFill>
        <p:spPr>
          <a:xfrm>
            <a:off x="511725" y="2250803"/>
            <a:ext cx="2634142" cy="1359421"/>
          </a:xfrm>
          <a:prstGeom prst="rect">
            <a:avLst/>
          </a:prstGeom>
        </p:spPr>
      </p:pic>
      <p:pic>
        <p:nvPicPr>
          <p:cNvPr id="8" name="Picture 7">
            <a:extLst>
              <a:ext uri="{FF2B5EF4-FFF2-40B4-BE49-F238E27FC236}">
                <a16:creationId xmlns:a16="http://schemas.microsoft.com/office/drawing/2014/main" id="{53B55B10-21EC-6AB0-FBD2-6C4DC324B311}"/>
              </a:ext>
            </a:extLst>
          </p:cNvPr>
          <p:cNvPicPr>
            <a:picLocks noChangeAspect="1"/>
          </p:cNvPicPr>
          <p:nvPr/>
        </p:nvPicPr>
        <p:blipFill>
          <a:blip r:embed="rId5"/>
          <a:stretch>
            <a:fillRect/>
          </a:stretch>
        </p:blipFill>
        <p:spPr>
          <a:xfrm>
            <a:off x="511760" y="3607265"/>
            <a:ext cx="2634107" cy="1022723"/>
          </a:xfrm>
          <a:prstGeom prst="rect">
            <a:avLst/>
          </a:prstGeom>
        </p:spPr>
      </p:pic>
      <p:pic>
        <p:nvPicPr>
          <p:cNvPr id="9" name="Picture 8">
            <a:extLst>
              <a:ext uri="{FF2B5EF4-FFF2-40B4-BE49-F238E27FC236}">
                <a16:creationId xmlns:a16="http://schemas.microsoft.com/office/drawing/2014/main" id="{1AF941FD-2C39-DF5F-99CA-23A751BFB4B6}"/>
              </a:ext>
            </a:extLst>
          </p:cNvPr>
          <p:cNvPicPr>
            <a:picLocks noChangeAspect="1"/>
          </p:cNvPicPr>
          <p:nvPr/>
        </p:nvPicPr>
        <p:blipFill>
          <a:blip r:embed="rId6"/>
          <a:stretch>
            <a:fillRect/>
          </a:stretch>
        </p:blipFill>
        <p:spPr>
          <a:xfrm>
            <a:off x="515190" y="4613945"/>
            <a:ext cx="2643392" cy="906988"/>
          </a:xfrm>
          <a:prstGeom prst="rect">
            <a:avLst/>
          </a:prstGeom>
        </p:spPr>
      </p:pic>
      <p:pic>
        <p:nvPicPr>
          <p:cNvPr id="10" name="Picture 9">
            <a:extLst>
              <a:ext uri="{FF2B5EF4-FFF2-40B4-BE49-F238E27FC236}">
                <a16:creationId xmlns:a16="http://schemas.microsoft.com/office/drawing/2014/main" id="{67CD4C90-D9DC-D7E8-0F5F-F0E4AD12EE4C}"/>
              </a:ext>
            </a:extLst>
          </p:cNvPr>
          <p:cNvPicPr>
            <a:picLocks noChangeAspect="1"/>
          </p:cNvPicPr>
          <p:nvPr/>
        </p:nvPicPr>
        <p:blipFill>
          <a:blip r:embed="rId7"/>
          <a:stretch>
            <a:fillRect/>
          </a:stretch>
        </p:blipFill>
        <p:spPr>
          <a:xfrm>
            <a:off x="511724" y="5511269"/>
            <a:ext cx="2634107" cy="901142"/>
          </a:xfrm>
          <a:prstGeom prst="rect">
            <a:avLst/>
          </a:prstGeom>
        </p:spPr>
      </p:pic>
      <p:pic>
        <p:nvPicPr>
          <p:cNvPr id="11" name="Picture 10">
            <a:extLst>
              <a:ext uri="{FF2B5EF4-FFF2-40B4-BE49-F238E27FC236}">
                <a16:creationId xmlns:a16="http://schemas.microsoft.com/office/drawing/2014/main" id="{0ADC5405-D073-A3C5-2698-343C5F2E9831}"/>
              </a:ext>
            </a:extLst>
          </p:cNvPr>
          <p:cNvPicPr>
            <a:picLocks noChangeAspect="1"/>
          </p:cNvPicPr>
          <p:nvPr/>
        </p:nvPicPr>
        <p:blipFill>
          <a:blip r:embed="rId8"/>
          <a:stretch>
            <a:fillRect/>
          </a:stretch>
        </p:blipFill>
        <p:spPr>
          <a:xfrm>
            <a:off x="511724" y="6420080"/>
            <a:ext cx="2634107" cy="738739"/>
          </a:xfrm>
          <a:prstGeom prst="rect">
            <a:avLst/>
          </a:prstGeom>
        </p:spPr>
      </p:pic>
      <p:pic>
        <p:nvPicPr>
          <p:cNvPr id="12" name="Picture 11">
            <a:extLst>
              <a:ext uri="{FF2B5EF4-FFF2-40B4-BE49-F238E27FC236}">
                <a16:creationId xmlns:a16="http://schemas.microsoft.com/office/drawing/2014/main" id="{A00B34C6-E695-4348-6A5C-F6BD9CD8ADD8}"/>
              </a:ext>
            </a:extLst>
          </p:cNvPr>
          <p:cNvPicPr>
            <a:picLocks noChangeAspect="1"/>
          </p:cNvPicPr>
          <p:nvPr/>
        </p:nvPicPr>
        <p:blipFill>
          <a:blip r:embed="rId9"/>
          <a:stretch>
            <a:fillRect/>
          </a:stretch>
        </p:blipFill>
        <p:spPr>
          <a:xfrm>
            <a:off x="511724" y="7154386"/>
            <a:ext cx="2634107" cy="594607"/>
          </a:xfrm>
          <a:prstGeom prst="rect">
            <a:avLst/>
          </a:prstGeom>
        </p:spPr>
      </p:pic>
      <p:pic>
        <p:nvPicPr>
          <p:cNvPr id="13" name="Picture 12">
            <a:extLst>
              <a:ext uri="{FF2B5EF4-FFF2-40B4-BE49-F238E27FC236}">
                <a16:creationId xmlns:a16="http://schemas.microsoft.com/office/drawing/2014/main" id="{F13A0C29-F2BF-C2E5-C74B-FB9A337F07DE}"/>
              </a:ext>
            </a:extLst>
          </p:cNvPr>
          <p:cNvPicPr>
            <a:picLocks noChangeAspect="1"/>
          </p:cNvPicPr>
          <p:nvPr/>
        </p:nvPicPr>
        <p:blipFill>
          <a:blip r:embed="rId10"/>
          <a:stretch>
            <a:fillRect/>
          </a:stretch>
        </p:blipFill>
        <p:spPr>
          <a:xfrm>
            <a:off x="511724" y="7728213"/>
            <a:ext cx="2634107" cy="963262"/>
          </a:xfrm>
          <a:prstGeom prst="rect">
            <a:avLst/>
          </a:prstGeom>
        </p:spPr>
      </p:pic>
      <p:pic>
        <p:nvPicPr>
          <p:cNvPr id="14" name="Picture 13">
            <a:extLst>
              <a:ext uri="{FF2B5EF4-FFF2-40B4-BE49-F238E27FC236}">
                <a16:creationId xmlns:a16="http://schemas.microsoft.com/office/drawing/2014/main" id="{6EF16BE2-57CA-661A-74FB-D4D674274FF0}"/>
              </a:ext>
            </a:extLst>
          </p:cNvPr>
          <p:cNvPicPr>
            <a:picLocks noChangeAspect="1"/>
          </p:cNvPicPr>
          <p:nvPr/>
        </p:nvPicPr>
        <p:blipFill>
          <a:blip r:embed="rId11"/>
          <a:stretch>
            <a:fillRect/>
          </a:stretch>
        </p:blipFill>
        <p:spPr>
          <a:xfrm>
            <a:off x="511724" y="8684552"/>
            <a:ext cx="2634107" cy="858861"/>
          </a:xfrm>
          <a:prstGeom prst="rect">
            <a:avLst/>
          </a:prstGeom>
        </p:spPr>
      </p:pic>
      <p:pic>
        <p:nvPicPr>
          <p:cNvPr id="16" name="Picture 15">
            <a:extLst>
              <a:ext uri="{FF2B5EF4-FFF2-40B4-BE49-F238E27FC236}">
                <a16:creationId xmlns:a16="http://schemas.microsoft.com/office/drawing/2014/main" id="{FC49F402-CE7D-3B48-2672-52E0B1862C52}"/>
              </a:ext>
            </a:extLst>
          </p:cNvPr>
          <p:cNvPicPr>
            <a:picLocks noChangeAspect="1"/>
          </p:cNvPicPr>
          <p:nvPr/>
        </p:nvPicPr>
        <p:blipFill>
          <a:blip r:embed="rId12"/>
          <a:stretch>
            <a:fillRect/>
          </a:stretch>
        </p:blipFill>
        <p:spPr>
          <a:xfrm>
            <a:off x="511724" y="9550034"/>
            <a:ext cx="2634107" cy="650103"/>
          </a:xfrm>
          <a:prstGeom prst="rect">
            <a:avLst/>
          </a:prstGeom>
        </p:spPr>
      </p:pic>
      <p:sp>
        <p:nvSpPr>
          <p:cNvPr id="2" name="TextBox 1">
            <a:extLst>
              <a:ext uri="{FF2B5EF4-FFF2-40B4-BE49-F238E27FC236}">
                <a16:creationId xmlns:a16="http://schemas.microsoft.com/office/drawing/2014/main" id="{AF307E39-557B-581C-CA56-8968906EB381}"/>
              </a:ext>
            </a:extLst>
          </p:cNvPr>
          <p:cNvSpPr txBox="1"/>
          <p:nvPr/>
        </p:nvSpPr>
        <p:spPr>
          <a:xfrm>
            <a:off x="3712127" y="1011160"/>
            <a:ext cx="2550253" cy="677108"/>
          </a:xfrm>
          <a:prstGeom prst="rect">
            <a:avLst/>
          </a:prstGeom>
          <a:noFill/>
        </p:spPr>
        <p:txBody>
          <a:bodyPr wrap="square" rtlCol="0">
            <a:spAutoFit/>
          </a:bodyPr>
          <a:lstStyle/>
          <a:p>
            <a:pPr algn="ctr"/>
            <a:r>
              <a:rPr lang="en-US" sz="1200" dirty="0"/>
              <a:t>A Leading Provider of Turnkey Renewable Energy Solutions</a:t>
            </a:r>
          </a:p>
          <a:p>
            <a:pPr algn="ctr"/>
            <a:r>
              <a:rPr lang="en-US" sz="700" dirty="0"/>
              <a:t>Delivering tailored, cost saving energy solutions to commercial, industrial, property and agricultural clients</a:t>
            </a:r>
          </a:p>
        </p:txBody>
      </p:sp>
      <p:sp>
        <p:nvSpPr>
          <p:cNvPr id="3" name="Rounded Rectangle 2">
            <a:extLst>
              <a:ext uri="{FF2B5EF4-FFF2-40B4-BE49-F238E27FC236}">
                <a16:creationId xmlns:a16="http://schemas.microsoft.com/office/drawing/2014/main" id="{4D1D50C0-726A-AA92-ADD7-E7C20DD4C06D}"/>
              </a:ext>
            </a:extLst>
          </p:cNvPr>
          <p:cNvSpPr/>
          <p:nvPr/>
        </p:nvSpPr>
        <p:spPr>
          <a:xfrm>
            <a:off x="3791824" y="1690694"/>
            <a:ext cx="1157682" cy="226503"/>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Learn more</a:t>
            </a:r>
          </a:p>
        </p:txBody>
      </p:sp>
      <p:sp>
        <p:nvSpPr>
          <p:cNvPr id="4" name="Rounded Rectangle 3">
            <a:extLst>
              <a:ext uri="{FF2B5EF4-FFF2-40B4-BE49-F238E27FC236}">
                <a16:creationId xmlns:a16="http://schemas.microsoft.com/office/drawing/2014/main" id="{70C70AB7-24A0-6D2B-5590-26A587254006}"/>
              </a:ext>
            </a:extLst>
          </p:cNvPr>
          <p:cNvSpPr/>
          <p:nvPr/>
        </p:nvSpPr>
        <p:spPr>
          <a:xfrm>
            <a:off x="5033393" y="1690694"/>
            <a:ext cx="1157682" cy="226503"/>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Get a quote</a:t>
            </a:r>
          </a:p>
        </p:txBody>
      </p:sp>
      <p:sp>
        <p:nvSpPr>
          <p:cNvPr id="15" name="TextBox 14">
            <a:extLst>
              <a:ext uri="{FF2B5EF4-FFF2-40B4-BE49-F238E27FC236}">
                <a16:creationId xmlns:a16="http://schemas.microsoft.com/office/drawing/2014/main" id="{1D62F0F2-2493-3C97-8D9C-8AD6342FFCF3}"/>
              </a:ext>
            </a:extLst>
          </p:cNvPr>
          <p:cNvSpPr txBox="1"/>
          <p:nvPr/>
        </p:nvSpPr>
        <p:spPr>
          <a:xfrm>
            <a:off x="3984072" y="109057"/>
            <a:ext cx="2035728" cy="369332"/>
          </a:xfrm>
          <a:prstGeom prst="rect">
            <a:avLst/>
          </a:prstGeom>
          <a:noFill/>
        </p:spPr>
        <p:txBody>
          <a:bodyPr wrap="square" rtlCol="0">
            <a:spAutoFit/>
          </a:bodyPr>
          <a:lstStyle/>
          <a:p>
            <a:pPr algn="ctr"/>
            <a:r>
              <a:rPr lang="en-US" u="sng" dirty="0"/>
              <a:t>CONTENT: HOME</a:t>
            </a:r>
          </a:p>
        </p:txBody>
      </p:sp>
      <p:sp>
        <p:nvSpPr>
          <p:cNvPr id="17" name="TextBox 16">
            <a:extLst>
              <a:ext uri="{FF2B5EF4-FFF2-40B4-BE49-F238E27FC236}">
                <a16:creationId xmlns:a16="http://schemas.microsoft.com/office/drawing/2014/main" id="{C668FB25-DD5D-EBD2-0562-12A1712D78F2}"/>
              </a:ext>
            </a:extLst>
          </p:cNvPr>
          <p:cNvSpPr txBox="1"/>
          <p:nvPr/>
        </p:nvSpPr>
        <p:spPr>
          <a:xfrm>
            <a:off x="3145831" y="7039768"/>
            <a:ext cx="3712169" cy="738664"/>
          </a:xfrm>
          <a:prstGeom prst="rect">
            <a:avLst/>
          </a:prstGeom>
          <a:noFill/>
        </p:spPr>
        <p:txBody>
          <a:bodyPr wrap="square" rtlCol="0">
            <a:spAutoFit/>
          </a:bodyPr>
          <a:lstStyle/>
          <a:p>
            <a:pPr algn="ctr"/>
            <a:r>
              <a:rPr lang="en-US" sz="1100" dirty="0"/>
              <a:t>Our Clients</a:t>
            </a:r>
          </a:p>
          <a:p>
            <a:pPr algn="ctr"/>
            <a:r>
              <a:rPr lang="en-US" sz="1000" dirty="0"/>
              <a:t>[insert logos of clients (client list below in no particular order)]</a:t>
            </a:r>
          </a:p>
          <a:p>
            <a:pPr algn="ctr"/>
            <a:r>
              <a:rPr lang="en-US" sz="700" dirty="0"/>
              <a:t>Mercedes-Benz, </a:t>
            </a:r>
            <a:r>
              <a:rPr lang="en-US" sz="700" dirty="0" err="1"/>
              <a:t>Divercity</a:t>
            </a:r>
            <a:r>
              <a:rPr lang="en-US" sz="700" dirty="0"/>
              <a:t>, </a:t>
            </a:r>
            <a:r>
              <a:rPr lang="en-US" sz="700" dirty="0" err="1"/>
              <a:t>Abagold</a:t>
            </a:r>
            <a:r>
              <a:rPr lang="en-US" sz="700" dirty="0"/>
              <a:t>, Westcoast Abalone, </a:t>
            </a:r>
            <a:r>
              <a:rPr lang="en-US" sz="700" dirty="0" err="1"/>
              <a:t>Deetlefs</a:t>
            </a:r>
            <a:r>
              <a:rPr lang="en-US" sz="700" dirty="0"/>
              <a:t> Wine Estate, </a:t>
            </a:r>
            <a:r>
              <a:rPr lang="en-US" sz="700" dirty="0" err="1"/>
              <a:t>Emira</a:t>
            </a:r>
            <a:r>
              <a:rPr lang="en-US" sz="700" dirty="0"/>
              <a:t> Property, </a:t>
            </a:r>
            <a:r>
              <a:rPr lang="en-US" sz="700" dirty="0" err="1"/>
              <a:t>Goscor</a:t>
            </a:r>
            <a:r>
              <a:rPr lang="en-US" sz="700" dirty="0"/>
              <a:t>, KPMG, Mercedes, OK Foods, Waterford Wine Estate, Evergreen Lifestyle, Val de Vie, Shoprite, Checkers, University Stellenbosch, Toyota</a:t>
            </a:r>
            <a:endParaRPr lang="en-US" sz="600" dirty="0"/>
          </a:p>
        </p:txBody>
      </p:sp>
      <p:sp>
        <p:nvSpPr>
          <p:cNvPr id="18" name="TextBox 17">
            <a:extLst>
              <a:ext uri="{FF2B5EF4-FFF2-40B4-BE49-F238E27FC236}">
                <a16:creationId xmlns:a16="http://schemas.microsoft.com/office/drawing/2014/main" id="{215E1DC0-321B-9859-ADEB-1EDC7275225E}"/>
              </a:ext>
            </a:extLst>
          </p:cNvPr>
          <p:cNvSpPr txBox="1"/>
          <p:nvPr/>
        </p:nvSpPr>
        <p:spPr>
          <a:xfrm>
            <a:off x="3246539" y="6537826"/>
            <a:ext cx="3481431" cy="384721"/>
          </a:xfrm>
          <a:prstGeom prst="rect">
            <a:avLst/>
          </a:prstGeom>
          <a:noFill/>
        </p:spPr>
        <p:txBody>
          <a:bodyPr wrap="square" rtlCol="0">
            <a:spAutoFit/>
          </a:bodyPr>
          <a:lstStyle/>
          <a:p>
            <a:pPr algn="ctr"/>
            <a:r>
              <a:rPr lang="en-US" sz="1100" dirty="0"/>
              <a:t>Client Testimonials</a:t>
            </a:r>
          </a:p>
          <a:p>
            <a:pPr algn="ctr"/>
            <a:r>
              <a:rPr lang="en-US" sz="800" i="1" dirty="0"/>
              <a:t>* Leave placeholders for testimonials</a:t>
            </a:r>
          </a:p>
        </p:txBody>
      </p:sp>
      <p:sp>
        <p:nvSpPr>
          <p:cNvPr id="20" name="TextBox 19">
            <a:extLst>
              <a:ext uri="{FF2B5EF4-FFF2-40B4-BE49-F238E27FC236}">
                <a16:creationId xmlns:a16="http://schemas.microsoft.com/office/drawing/2014/main" id="{1B8BC415-6751-05F4-9F27-1E22C76824AF}"/>
              </a:ext>
            </a:extLst>
          </p:cNvPr>
          <p:cNvSpPr txBox="1"/>
          <p:nvPr/>
        </p:nvSpPr>
        <p:spPr>
          <a:xfrm>
            <a:off x="109058" y="114335"/>
            <a:ext cx="3431096" cy="369332"/>
          </a:xfrm>
          <a:prstGeom prst="rect">
            <a:avLst/>
          </a:prstGeom>
          <a:noFill/>
        </p:spPr>
        <p:txBody>
          <a:bodyPr wrap="square">
            <a:spAutoFit/>
          </a:bodyPr>
          <a:lstStyle/>
          <a:p>
            <a:pPr algn="ctr"/>
            <a:r>
              <a:rPr lang="en-ZA" b="1" i="0" u="none" strike="noStrike" dirty="0">
                <a:effectLst/>
                <a:latin typeface="var( --e-global-typography-8b9872d-font-family )"/>
              </a:rPr>
              <a:t>Local Services Wireframe Kit 1</a:t>
            </a:r>
          </a:p>
        </p:txBody>
      </p:sp>
      <p:sp>
        <p:nvSpPr>
          <p:cNvPr id="21" name="TextBox 20">
            <a:extLst>
              <a:ext uri="{FF2B5EF4-FFF2-40B4-BE49-F238E27FC236}">
                <a16:creationId xmlns:a16="http://schemas.microsoft.com/office/drawing/2014/main" id="{6C520B90-5812-FFD2-F21B-8950E2FBEAF2}"/>
              </a:ext>
            </a:extLst>
          </p:cNvPr>
          <p:cNvSpPr txBox="1"/>
          <p:nvPr/>
        </p:nvSpPr>
        <p:spPr>
          <a:xfrm>
            <a:off x="3158582" y="2261817"/>
            <a:ext cx="3699418" cy="538609"/>
          </a:xfrm>
          <a:prstGeom prst="rect">
            <a:avLst/>
          </a:prstGeom>
          <a:noFill/>
        </p:spPr>
        <p:txBody>
          <a:bodyPr wrap="square" rtlCol="0">
            <a:spAutoFit/>
          </a:bodyPr>
          <a:lstStyle/>
          <a:p>
            <a:pPr algn="ctr"/>
            <a:r>
              <a:rPr lang="en-US" sz="1100" dirty="0"/>
              <a:t>Our Solutions</a:t>
            </a:r>
          </a:p>
          <a:p>
            <a:pPr algn="ctr"/>
            <a:r>
              <a:rPr lang="en-US" sz="900" dirty="0"/>
              <a:t>We provide tailored Solar Photovoltaic (PV) and Battery Energy Storage Solutions (BESS) to meet the needs of each of our clients</a:t>
            </a:r>
            <a:endParaRPr lang="en-US" sz="1000" dirty="0"/>
          </a:p>
        </p:txBody>
      </p:sp>
      <p:sp>
        <p:nvSpPr>
          <p:cNvPr id="22" name="TextBox 21">
            <a:extLst>
              <a:ext uri="{FF2B5EF4-FFF2-40B4-BE49-F238E27FC236}">
                <a16:creationId xmlns:a16="http://schemas.microsoft.com/office/drawing/2014/main" id="{115E6A46-EE18-5D36-5D22-8EDEBBD28D5E}"/>
              </a:ext>
            </a:extLst>
          </p:cNvPr>
          <p:cNvSpPr txBox="1"/>
          <p:nvPr/>
        </p:nvSpPr>
        <p:spPr>
          <a:xfrm>
            <a:off x="3308351" y="3090333"/>
            <a:ext cx="900235" cy="400110"/>
          </a:xfrm>
          <a:prstGeom prst="rect">
            <a:avLst/>
          </a:prstGeom>
          <a:noFill/>
        </p:spPr>
        <p:txBody>
          <a:bodyPr wrap="square" rtlCol="0">
            <a:spAutoFit/>
          </a:bodyPr>
          <a:lstStyle/>
          <a:p>
            <a:pPr algn="ctr"/>
            <a:r>
              <a:rPr lang="en-US" sz="500" b="1" dirty="0"/>
              <a:t>Power Purchase Agreement (PPA)</a:t>
            </a:r>
          </a:p>
          <a:p>
            <a:pPr algn="ctr"/>
            <a:r>
              <a:rPr lang="en-US" sz="500" dirty="0"/>
              <a:t>Benefit from solar energy without the upfront cost</a:t>
            </a:r>
          </a:p>
        </p:txBody>
      </p:sp>
      <p:sp>
        <p:nvSpPr>
          <p:cNvPr id="23" name="TextBox 22">
            <a:extLst>
              <a:ext uri="{FF2B5EF4-FFF2-40B4-BE49-F238E27FC236}">
                <a16:creationId xmlns:a16="http://schemas.microsoft.com/office/drawing/2014/main" id="{F4E44D76-1899-50FA-3675-DBF604164698}"/>
              </a:ext>
            </a:extLst>
          </p:cNvPr>
          <p:cNvSpPr txBox="1"/>
          <p:nvPr/>
        </p:nvSpPr>
        <p:spPr>
          <a:xfrm>
            <a:off x="4008966" y="3098800"/>
            <a:ext cx="1104900" cy="446276"/>
          </a:xfrm>
          <a:prstGeom prst="rect">
            <a:avLst/>
          </a:prstGeom>
          <a:noFill/>
        </p:spPr>
        <p:txBody>
          <a:bodyPr wrap="square" rtlCol="0">
            <a:spAutoFit/>
          </a:bodyPr>
          <a:lstStyle/>
          <a:p>
            <a:pPr algn="ctr"/>
            <a:r>
              <a:rPr lang="en-US" sz="500" b="1" dirty="0"/>
              <a:t>Outright Purchase</a:t>
            </a:r>
          </a:p>
          <a:p>
            <a:pPr algn="ctr"/>
            <a:r>
              <a:rPr lang="en-US" sz="500" b="0" i="0" u="none" strike="noStrike" dirty="0">
                <a:solidFill>
                  <a:srgbClr val="0070C0"/>
                </a:solidFill>
                <a:effectLst/>
                <a:latin typeface="-webkit-standard"/>
              </a:rPr>
              <a:t>P</a:t>
            </a:r>
            <a:r>
              <a:rPr lang="en-ZA" sz="600" b="0" i="0" u="none" strike="noStrike" dirty="0" err="1">
                <a:solidFill>
                  <a:srgbClr val="000000"/>
                </a:solidFill>
                <a:effectLst/>
                <a:latin typeface="-webkit-standard"/>
              </a:rPr>
              <a:t>rovides</a:t>
            </a:r>
            <a:r>
              <a:rPr lang="en-ZA" sz="600" b="0" i="0" u="none" strike="noStrike" dirty="0">
                <a:solidFill>
                  <a:srgbClr val="000000"/>
                </a:solidFill>
                <a:effectLst/>
                <a:latin typeface="-webkit-standard"/>
              </a:rPr>
              <a:t> immediate ownership benefits i.e. tax incentives and energy savings</a:t>
            </a:r>
            <a:endParaRPr lang="en-US" sz="500" dirty="0">
              <a:solidFill>
                <a:srgbClr val="0070C0"/>
              </a:solidFill>
            </a:endParaRPr>
          </a:p>
        </p:txBody>
      </p:sp>
      <p:sp>
        <p:nvSpPr>
          <p:cNvPr id="24" name="TextBox 23">
            <a:extLst>
              <a:ext uri="{FF2B5EF4-FFF2-40B4-BE49-F238E27FC236}">
                <a16:creationId xmlns:a16="http://schemas.microsoft.com/office/drawing/2014/main" id="{5BEC2C0A-86E9-39BC-27C2-760EC44DC1EE}"/>
              </a:ext>
            </a:extLst>
          </p:cNvPr>
          <p:cNvSpPr txBox="1"/>
          <p:nvPr/>
        </p:nvSpPr>
        <p:spPr>
          <a:xfrm>
            <a:off x="4946648" y="3098800"/>
            <a:ext cx="773094" cy="630942"/>
          </a:xfrm>
          <a:prstGeom prst="rect">
            <a:avLst/>
          </a:prstGeom>
          <a:noFill/>
        </p:spPr>
        <p:txBody>
          <a:bodyPr wrap="square" rtlCol="0">
            <a:spAutoFit/>
          </a:bodyPr>
          <a:lstStyle/>
          <a:p>
            <a:pPr algn="ctr"/>
            <a:r>
              <a:rPr lang="en-US" sz="500" b="1" dirty="0"/>
              <a:t>System Buy Back</a:t>
            </a:r>
          </a:p>
          <a:p>
            <a:pPr algn="ctr"/>
            <a:r>
              <a:rPr lang="en-US" sz="500" b="0" i="0" u="none" strike="noStrike" dirty="0">
                <a:effectLst/>
                <a:latin typeface="-webkit-standard"/>
              </a:rPr>
              <a:t>P</a:t>
            </a:r>
            <a:r>
              <a:rPr lang="en-ZA" sz="600" b="0" i="0" u="none" strike="noStrike" dirty="0" err="1">
                <a:solidFill>
                  <a:srgbClr val="000000"/>
                </a:solidFill>
                <a:effectLst/>
                <a:latin typeface="-webkit-standard"/>
              </a:rPr>
              <a:t>rovides</a:t>
            </a:r>
            <a:r>
              <a:rPr lang="en-ZA" sz="600" b="0" i="0" u="none" strike="noStrike" dirty="0">
                <a:solidFill>
                  <a:srgbClr val="000000"/>
                </a:solidFill>
                <a:effectLst/>
                <a:latin typeface="-webkit-standard"/>
              </a:rPr>
              <a:t> flexibility and potential to restructure financial obligations </a:t>
            </a:r>
            <a:endParaRPr lang="en-US" sz="500" dirty="0">
              <a:solidFill>
                <a:srgbClr val="0070C0"/>
              </a:solidFill>
            </a:endParaRPr>
          </a:p>
        </p:txBody>
      </p:sp>
      <p:sp>
        <p:nvSpPr>
          <p:cNvPr id="25" name="TextBox 24">
            <a:extLst>
              <a:ext uri="{FF2B5EF4-FFF2-40B4-BE49-F238E27FC236}">
                <a16:creationId xmlns:a16="http://schemas.microsoft.com/office/drawing/2014/main" id="{9EB5AD87-FE12-40E8-3AB9-5C3FD47876AC}"/>
              </a:ext>
            </a:extLst>
          </p:cNvPr>
          <p:cNvSpPr txBox="1"/>
          <p:nvPr/>
        </p:nvSpPr>
        <p:spPr>
          <a:xfrm>
            <a:off x="3151934" y="8775428"/>
            <a:ext cx="3699418" cy="415498"/>
          </a:xfrm>
          <a:prstGeom prst="rect">
            <a:avLst/>
          </a:prstGeom>
          <a:noFill/>
        </p:spPr>
        <p:txBody>
          <a:bodyPr wrap="square" rtlCol="0">
            <a:spAutoFit/>
          </a:bodyPr>
          <a:lstStyle/>
          <a:p>
            <a:pPr algn="ctr"/>
            <a:r>
              <a:rPr lang="en-US" sz="1100" dirty="0"/>
              <a:t>Secure Your Company’s Energy &amp; Start Saving</a:t>
            </a:r>
          </a:p>
          <a:p>
            <a:pPr algn="ctr"/>
            <a:r>
              <a:rPr lang="en-US" sz="900" dirty="0"/>
              <a:t>Go green, secure your energy and save money – all at the same time!</a:t>
            </a:r>
            <a:endParaRPr lang="en-US" sz="1000" dirty="0"/>
          </a:p>
        </p:txBody>
      </p:sp>
      <p:sp>
        <p:nvSpPr>
          <p:cNvPr id="26" name="TextBox 25">
            <a:extLst>
              <a:ext uri="{FF2B5EF4-FFF2-40B4-BE49-F238E27FC236}">
                <a16:creationId xmlns:a16="http://schemas.microsoft.com/office/drawing/2014/main" id="{25B3AD33-C985-C1AD-6988-42ADA041300C}"/>
              </a:ext>
            </a:extLst>
          </p:cNvPr>
          <p:cNvSpPr txBox="1"/>
          <p:nvPr/>
        </p:nvSpPr>
        <p:spPr>
          <a:xfrm>
            <a:off x="2998997" y="8094378"/>
            <a:ext cx="2368375" cy="261610"/>
          </a:xfrm>
          <a:prstGeom prst="rect">
            <a:avLst/>
          </a:prstGeom>
          <a:noFill/>
        </p:spPr>
        <p:txBody>
          <a:bodyPr wrap="square" rtlCol="0">
            <a:spAutoFit/>
          </a:bodyPr>
          <a:lstStyle/>
          <a:p>
            <a:pPr algn="ctr"/>
            <a:r>
              <a:rPr lang="en-US" sz="1100" dirty="0">
                <a:solidFill>
                  <a:schemeClr val="bg1">
                    <a:lumMod val="75000"/>
                  </a:schemeClr>
                </a:solidFill>
              </a:rPr>
              <a:t>** Don’t need this section</a:t>
            </a:r>
            <a:endParaRPr lang="en-US" sz="900" dirty="0">
              <a:solidFill>
                <a:schemeClr val="bg1">
                  <a:lumMod val="75000"/>
                </a:schemeClr>
              </a:solidFill>
            </a:endParaRPr>
          </a:p>
        </p:txBody>
      </p:sp>
      <p:sp>
        <p:nvSpPr>
          <p:cNvPr id="28" name="Rounded Rectangle 27">
            <a:extLst>
              <a:ext uri="{FF2B5EF4-FFF2-40B4-BE49-F238E27FC236}">
                <a16:creationId xmlns:a16="http://schemas.microsoft.com/office/drawing/2014/main" id="{715088CD-5CBB-C6AA-284D-9E2F6062349C}"/>
              </a:ext>
            </a:extLst>
          </p:cNvPr>
          <p:cNvSpPr/>
          <p:nvPr/>
        </p:nvSpPr>
        <p:spPr>
          <a:xfrm>
            <a:off x="4422802" y="9190926"/>
            <a:ext cx="1157682" cy="226503"/>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Contact us</a:t>
            </a:r>
          </a:p>
        </p:txBody>
      </p:sp>
      <p:sp>
        <p:nvSpPr>
          <p:cNvPr id="29" name="TextBox 28">
            <a:extLst>
              <a:ext uri="{FF2B5EF4-FFF2-40B4-BE49-F238E27FC236}">
                <a16:creationId xmlns:a16="http://schemas.microsoft.com/office/drawing/2014/main" id="{8BE7C1B0-DA42-A431-5C4B-0DF95D0A82BC}"/>
              </a:ext>
            </a:extLst>
          </p:cNvPr>
          <p:cNvSpPr txBox="1"/>
          <p:nvPr/>
        </p:nvSpPr>
        <p:spPr>
          <a:xfrm>
            <a:off x="3395132" y="5555484"/>
            <a:ext cx="3149600" cy="507831"/>
          </a:xfrm>
          <a:prstGeom prst="rect">
            <a:avLst/>
          </a:prstGeom>
          <a:noFill/>
        </p:spPr>
        <p:txBody>
          <a:bodyPr wrap="square" rtlCol="0">
            <a:spAutoFit/>
          </a:bodyPr>
          <a:lstStyle/>
          <a:p>
            <a:pPr algn="ctr"/>
            <a:r>
              <a:rPr lang="en-US" sz="1100" dirty="0"/>
              <a:t>Largest Rooftop Solar Project In South Africa</a:t>
            </a:r>
          </a:p>
          <a:p>
            <a:pPr algn="ctr"/>
            <a:r>
              <a:rPr lang="en-US" sz="800" dirty="0"/>
              <a:t>BrightBlack Energy has a strong track record of delivering projects of various sizes, from schools to large manufacturing plants</a:t>
            </a:r>
            <a:endParaRPr lang="en-US" sz="900" dirty="0"/>
          </a:p>
        </p:txBody>
      </p:sp>
      <p:sp>
        <p:nvSpPr>
          <p:cNvPr id="30" name="Rounded Rectangle 29">
            <a:extLst>
              <a:ext uri="{FF2B5EF4-FFF2-40B4-BE49-F238E27FC236}">
                <a16:creationId xmlns:a16="http://schemas.microsoft.com/office/drawing/2014/main" id="{2AA00EEB-F867-B903-29D4-D12BDC49A38A}"/>
              </a:ext>
            </a:extLst>
          </p:cNvPr>
          <p:cNvSpPr/>
          <p:nvPr/>
        </p:nvSpPr>
        <p:spPr>
          <a:xfrm>
            <a:off x="4429445" y="6176647"/>
            <a:ext cx="1157682" cy="226503"/>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View more projects</a:t>
            </a:r>
          </a:p>
        </p:txBody>
      </p:sp>
      <p:sp>
        <p:nvSpPr>
          <p:cNvPr id="31" name="TextBox 30">
            <a:extLst>
              <a:ext uri="{FF2B5EF4-FFF2-40B4-BE49-F238E27FC236}">
                <a16:creationId xmlns:a16="http://schemas.microsoft.com/office/drawing/2014/main" id="{C5ABCD1E-51B8-C168-CA93-D3BC8BB03C9D}"/>
              </a:ext>
            </a:extLst>
          </p:cNvPr>
          <p:cNvSpPr txBox="1"/>
          <p:nvPr/>
        </p:nvSpPr>
        <p:spPr>
          <a:xfrm>
            <a:off x="988544" y="5776644"/>
            <a:ext cx="557588" cy="369332"/>
          </a:xfrm>
          <a:prstGeom prst="rect">
            <a:avLst/>
          </a:prstGeom>
          <a:noFill/>
          <a:ln>
            <a:solidFill>
              <a:srgbClr val="FF0000"/>
            </a:solidFill>
          </a:ln>
        </p:spPr>
        <p:txBody>
          <a:bodyPr wrap="square" rtlCol="0">
            <a:spAutoFit/>
          </a:bodyPr>
          <a:lstStyle/>
          <a:p>
            <a:pPr algn="ctr"/>
            <a:r>
              <a:rPr lang="en-US" sz="600" dirty="0">
                <a:solidFill>
                  <a:srgbClr val="FF0000"/>
                </a:solidFill>
              </a:rPr>
              <a:t>Pictures of Mercedes project</a:t>
            </a:r>
          </a:p>
        </p:txBody>
      </p:sp>
      <p:sp>
        <p:nvSpPr>
          <p:cNvPr id="32" name="TextBox 31">
            <a:extLst>
              <a:ext uri="{FF2B5EF4-FFF2-40B4-BE49-F238E27FC236}">
                <a16:creationId xmlns:a16="http://schemas.microsoft.com/office/drawing/2014/main" id="{ACA8B481-6E9A-ED83-7125-FBC732343C66}"/>
              </a:ext>
            </a:extLst>
          </p:cNvPr>
          <p:cNvSpPr txBox="1"/>
          <p:nvPr/>
        </p:nvSpPr>
        <p:spPr>
          <a:xfrm>
            <a:off x="3158578" y="3645135"/>
            <a:ext cx="3699418" cy="692497"/>
          </a:xfrm>
          <a:prstGeom prst="rect">
            <a:avLst/>
          </a:prstGeom>
          <a:noFill/>
        </p:spPr>
        <p:txBody>
          <a:bodyPr wrap="square" rtlCol="0">
            <a:spAutoFit/>
          </a:bodyPr>
          <a:lstStyle/>
          <a:p>
            <a:pPr algn="ctr"/>
            <a:r>
              <a:rPr lang="en-US" sz="1100" dirty="0"/>
              <a:t>Two Decades In Energy</a:t>
            </a:r>
          </a:p>
          <a:p>
            <a:pPr marR="0" lvl="0" indent="0" algn="ctr">
              <a:spcBef>
                <a:spcPts val="0"/>
              </a:spcBef>
              <a:spcAft>
                <a:spcPts val="0"/>
              </a:spcAft>
              <a:buNone/>
            </a:pPr>
            <a:r>
              <a:rPr lang="en-US" sz="700" dirty="0">
                <a:sym typeface="Century Gothic"/>
              </a:rPr>
              <a:t>BrightBlack Energy has been in the energy space since 2004 and pioneered occupancy sensor technology in SA with over 5mil m² made efficient with energy management solutions</a:t>
            </a:r>
          </a:p>
          <a:p>
            <a:pPr marR="0" lvl="0" indent="0" algn="ctr">
              <a:spcBef>
                <a:spcPts val="0"/>
              </a:spcBef>
              <a:spcAft>
                <a:spcPts val="0"/>
              </a:spcAft>
              <a:buNone/>
            </a:pPr>
            <a:endParaRPr lang="en-US" sz="700" dirty="0">
              <a:sym typeface="Century Gothic"/>
            </a:endParaRPr>
          </a:p>
          <a:p>
            <a:pPr algn="ctr"/>
            <a:r>
              <a:rPr lang="en-ZA" sz="700" dirty="0"/>
              <a:t>Providing turnkey renewable energy solutions to commercial &amp; industrial clients since 2013</a:t>
            </a:r>
          </a:p>
        </p:txBody>
      </p:sp>
      <p:sp>
        <p:nvSpPr>
          <p:cNvPr id="33" name="Rounded Rectangle 32">
            <a:extLst>
              <a:ext uri="{FF2B5EF4-FFF2-40B4-BE49-F238E27FC236}">
                <a16:creationId xmlns:a16="http://schemas.microsoft.com/office/drawing/2014/main" id="{C46110A1-1469-5052-B677-009836598411}"/>
              </a:ext>
            </a:extLst>
          </p:cNvPr>
          <p:cNvSpPr/>
          <p:nvPr/>
        </p:nvSpPr>
        <p:spPr>
          <a:xfrm>
            <a:off x="4436602" y="4316657"/>
            <a:ext cx="1157682" cy="226503"/>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Learn more</a:t>
            </a:r>
          </a:p>
        </p:txBody>
      </p:sp>
      <p:sp>
        <p:nvSpPr>
          <p:cNvPr id="34" name="TextBox 33">
            <a:extLst>
              <a:ext uri="{FF2B5EF4-FFF2-40B4-BE49-F238E27FC236}">
                <a16:creationId xmlns:a16="http://schemas.microsoft.com/office/drawing/2014/main" id="{9C478AE1-1669-9D92-6390-59F0885A3AF9}"/>
              </a:ext>
            </a:extLst>
          </p:cNvPr>
          <p:cNvSpPr txBox="1"/>
          <p:nvPr/>
        </p:nvSpPr>
        <p:spPr>
          <a:xfrm>
            <a:off x="3492609" y="2874741"/>
            <a:ext cx="557588" cy="184666"/>
          </a:xfrm>
          <a:prstGeom prst="rect">
            <a:avLst/>
          </a:prstGeom>
          <a:noFill/>
          <a:ln>
            <a:solidFill>
              <a:schemeClr val="tx1"/>
            </a:solidFill>
          </a:ln>
        </p:spPr>
        <p:txBody>
          <a:bodyPr wrap="square" rtlCol="0">
            <a:spAutoFit/>
          </a:bodyPr>
          <a:lstStyle/>
          <a:p>
            <a:pPr algn="ctr"/>
            <a:r>
              <a:rPr lang="en-US" sz="600" dirty="0"/>
              <a:t>Image</a:t>
            </a:r>
          </a:p>
        </p:txBody>
      </p:sp>
      <p:sp>
        <p:nvSpPr>
          <p:cNvPr id="35" name="TextBox 34">
            <a:extLst>
              <a:ext uri="{FF2B5EF4-FFF2-40B4-BE49-F238E27FC236}">
                <a16:creationId xmlns:a16="http://schemas.microsoft.com/office/drawing/2014/main" id="{E3AF34A7-7BE9-44F1-690E-F6BF1F8F303D}"/>
              </a:ext>
            </a:extLst>
          </p:cNvPr>
          <p:cNvSpPr txBox="1"/>
          <p:nvPr/>
        </p:nvSpPr>
        <p:spPr>
          <a:xfrm>
            <a:off x="4272824" y="2874741"/>
            <a:ext cx="557588" cy="184666"/>
          </a:xfrm>
          <a:prstGeom prst="rect">
            <a:avLst/>
          </a:prstGeom>
          <a:noFill/>
          <a:ln>
            <a:solidFill>
              <a:schemeClr val="tx1"/>
            </a:solidFill>
          </a:ln>
        </p:spPr>
        <p:txBody>
          <a:bodyPr wrap="square" rtlCol="0">
            <a:spAutoFit/>
          </a:bodyPr>
          <a:lstStyle/>
          <a:p>
            <a:pPr algn="ctr"/>
            <a:r>
              <a:rPr lang="en-US" sz="600" dirty="0"/>
              <a:t>Image</a:t>
            </a:r>
          </a:p>
        </p:txBody>
      </p:sp>
      <p:sp>
        <p:nvSpPr>
          <p:cNvPr id="36" name="TextBox 35">
            <a:extLst>
              <a:ext uri="{FF2B5EF4-FFF2-40B4-BE49-F238E27FC236}">
                <a16:creationId xmlns:a16="http://schemas.microsoft.com/office/drawing/2014/main" id="{176C3CD6-ADD2-D67E-9F83-11282ECF9AE3}"/>
              </a:ext>
            </a:extLst>
          </p:cNvPr>
          <p:cNvSpPr txBox="1"/>
          <p:nvPr/>
        </p:nvSpPr>
        <p:spPr>
          <a:xfrm>
            <a:off x="5833253" y="2874741"/>
            <a:ext cx="557588" cy="184666"/>
          </a:xfrm>
          <a:prstGeom prst="rect">
            <a:avLst/>
          </a:prstGeom>
          <a:noFill/>
          <a:ln>
            <a:solidFill>
              <a:schemeClr val="tx1"/>
            </a:solidFill>
          </a:ln>
        </p:spPr>
        <p:txBody>
          <a:bodyPr wrap="square" rtlCol="0">
            <a:spAutoFit/>
          </a:bodyPr>
          <a:lstStyle/>
          <a:p>
            <a:pPr algn="ctr"/>
            <a:r>
              <a:rPr lang="en-US" sz="600" dirty="0"/>
              <a:t>Image</a:t>
            </a:r>
          </a:p>
        </p:txBody>
      </p:sp>
      <p:sp>
        <p:nvSpPr>
          <p:cNvPr id="37" name="TextBox 36">
            <a:extLst>
              <a:ext uri="{FF2B5EF4-FFF2-40B4-BE49-F238E27FC236}">
                <a16:creationId xmlns:a16="http://schemas.microsoft.com/office/drawing/2014/main" id="{B5E86CBC-072F-D343-187B-01C621AF7838}"/>
              </a:ext>
            </a:extLst>
          </p:cNvPr>
          <p:cNvSpPr txBox="1"/>
          <p:nvPr/>
        </p:nvSpPr>
        <p:spPr>
          <a:xfrm>
            <a:off x="3158572" y="4647455"/>
            <a:ext cx="3699418" cy="369332"/>
          </a:xfrm>
          <a:prstGeom prst="rect">
            <a:avLst/>
          </a:prstGeom>
          <a:noFill/>
        </p:spPr>
        <p:txBody>
          <a:bodyPr wrap="square" rtlCol="0">
            <a:spAutoFit/>
          </a:bodyPr>
          <a:lstStyle/>
          <a:p>
            <a:pPr algn="ctr"/>
            <a:r>
              <a:rPr lang="en-US" sz="1100" dirty="0"/>
              <a:t>We Deliver End-To-End Solutions</a:t>
            </a:r>
          </a:p>
          <a:p>
            <a:pPr algn="ctr"/>
            <a:r>
              <a:rPr lang="en-US" sz="700" dirty="0"/>
              <a:t>Design, Build, Finance, Operate and Manage</a:t>
            </a:r>
          </a:p>
        </p:txBody>
      </p:sp>
      <p:sp>
        <p:nvSpPr>
          <p:cNvPr id="38" name="TextBox 37">
            <a:extLst>
              <a:ext uri="{FF2B5EF4-FFF2-40B4-BE49-F238E27FC236}">
                <a16:creationId xmlns:a16="http://schemas.microsoft.com/office/drawing/2014/main" id="{E9DF253E-D006-609B-8BAE-BC57783E6C08}"/>
              </a:ext>
            </a:extLst>
          </p:cNvPr>
          <p:cNvSpPr txBox="1"/>
          <p:nvPr/>
        </p:nvSpPr>
        <p:spPr>
          <a:xfrm>
            <a:off x="3289409" y="4957395"/>
            <a:ext cx="759146" cy="353943"/>
          </a:xfrm>
          <a:prstGeom prst="rect">
            <a:avLst/>
          </a:prstGeom>
          <a:noFill/>
        </p:spPr>
        <p:txBody>
          <a:bodyPr wrap="square" rtlCol="0">
            <a:spAutoFit/>
          </a:bodyPr>
          <a:lstStyle/>
          <a:p>
            <a:pPr algn="ctr"/>
            <a:r>
              <a:rPr lang="en-US" sz="1100" dirty="0"/>
              <a:t>30MW+</a:t>
            </a:r>
          </a:p>
          <a:p>
            <a:pPr algn="ctr"/>
            <a:r>
              <a:rPr lang="en-US" sz="600" dirty="0"/>
              <a:t>Solar PV Installed</a:t>
            </a:r>
          </a:p>
        </p:txBody>
      </p:sp>
      <p:sp>
        <p:nvSpPr>
          <p:cNvPr id="39" name="TextBox 38">
            <a:extLst>
              <a:ext uri="{FF2B5EF4-FFF2-40B4-BE49-F238E27FC236}">
                <a16:creationId xmlns:a16="http://schemas.microsoft.com/office/drawing/2014/main" id="{10CAC433-AE1C-14DC-C645-A64B552786B6}"/>
              </a:ext>
            </a:extLst>
          </p:cNvPr>
          <p:cNvSpPr txBox="1"/>
          <p:nvPr/>
        </p:nvSpPr>
        <p:spPr>
          <a:xfrm>
            <a:off x="4183185" y="4963256"/>
            <a:ext cx="759146" cy="446276"/>
          </a:xfrm>
          <a:prstGeom prst="rect">
            <a:avLst/>
          </a:prstGeom>
          <a:noFill/>
        </p:spPr>
        <p:txBody>
          <a:bodyPr wrap="square" rtlCol="0">
            <a:spAutoFit/>
          </a:bodyPr>
          <a:lstStyle/>
          <a:p>
            <a:pPr algn="ctr"/>
            <a:r>
              <a:rPr lang="en-US" sz="1100" dirty="0"/>
              <a:t>50k+</a:t>
            </a:r>
          </a:p>
          <a:p>
            <a:pPr algn="ctr"/>
            <a:r>
              <a:rPr lang="en-US" sz="600" dirty="0"/>
              <a:t>Solar Panels Installed</a:t>
            </a:r>
          </a:p>
        </p:txBody>
      </p:sp>
      <p:sp>
        <p:nvSpPr>
          <p:cNvPr id="40" name="TextBox 39">
            <a:extLst>
              <a:ext uri="{FF2B5EF4-FFF2-40B4-BE49-F238E27FC236}">
                <a16:creationId xmlns:a16="http://schemas.microsoft.com/office/drawing/2014/main" id="{4DB58DDE-0023-925E-A5D2-387C72855D62}"/>
              </a:ext>
            </a:extLst>
          </p:cNvPr>
          <p:cNvSpPr txBox="1"/>
          <p:nvPr/>
        </p:nvSpPr>
        <p:spPr>
          <a:xfrm>
            <a:off x="5076961" y="4963256"/>
            <a:ext cx="759146" cy="446276"/>
          </a:xfrm>
          <a:prstGeom prst="rect">
            <a:avLst/>
          </a:prstGeom>
          <a:noFill/>
        </p:spPr>
        <p:txBody>
          <a:bodyPr wrap="square" rtlCol="0">
            <a:spAutoFit/>
          </a:bodyPr>
          <a:lstStyle/>
          <a:p>
            <a:pPr algn="ctr"/>
            <a:r>
              <a:rPr lang="en-US" sz="1100" dirty="0"/>
              <a:t>2MWh+</a:t>
            </a:r>
          </a:p>
          <a:p>
            <a:pPr algn="ctr"/>
            <a:r>
              <a:rPr lang="en-US" sz="600" dirty="0"/>
              <a:t>Battery Storage Installed</a:t>
            </a:r>
          </a:p>
        </p:txBody>
      </p:sp>
      <p:sp>
        <p:nvSpPr>
          <p:cNvPr id="41" name="TextBox 40">
            <a:extLst>
              <a:ext uri="{FF2B5EF4-FFF2-40B4-BE49-F238E27FC236}">
                <a16:creationId xmlns:a16="http://schemas.microsoft.com/office/drawing/2014/main" id="{15E860EB-402F-8DA2-8ED3-89A8D3A7D81C}"/>
              </a:ext>
            </a:extLst>
          </p:cNvPr>
          <p:cNvSpPr txBox="1"/>
          <p:nvPr/>
        </p:nvSpPr>
        <p:spPr>
          <a:xfrm>
            <a:off x="5970736" y="4957395"/>
            <a:ext cx="759146" cy="446276"/>
          </a:xfrm>
          <a:prstGeom prst="rect">
            <a:avLst/>
          </a:prstGeom>
          <a:noFill/>
        </p:spPr>
        <p:txBody>
          <a:bodyPr wrap="square" rtlCol="0">
            <a:spAutoFit/>
          </a:bodyPr>
          <a:lstStyle/>
          <a:p>
            <a:pPr algn="ctr"/>
            <a:r>
              <a:rPr lang="en-US" sz="1100" dirty="0"/>
              <a:t>100+</a:t>
            </a:r>
          </a:p>
          <a:p>
            <a:pPr algn="ctr"/>
            <a:r>
              <a:rPr lang="en-US" sz="600" dirty="0"/>
              <a:t>Projects Completed</a:t>
            </a:r>
          </a:p>
        </p:txBody>
      </p:sp>
      <p:sp>
        <p:nvSpPr>
          <p:cNvPr id="42" name="TextBox 41">
            <a:extLst>
              <a:ext uri="{FF2B5EF4-FFF2-40B4-BE49-F238E27FC236}">
                <a16:creationId xmlns:a16="http://schemas.microsoft.com/office/drawing/2014/main" id="{DBAFA462-6B83-E24C-D02B-233B8456BB88}"/>
              </a:ext>
            </a:extLst>
          </p:cNvPr>
          <p:cNvSpPr txBox="1"/>
          <p:nvPr/>
        </p:nvSpPr>
        <p:spPr>
          <a:xfrm>
            <a:off x="3151929" y="9545808"/>
            <a:ext cx="3699418" cy="1461939"/>
          </a:xfrm>
          <a:prstGeom prst="rect">
            <a:avLst/>
          </a:prstGeom>
          <a:noFill/>
        </p:spPr>
        <p:txBody>
          <a:bodyPr wrap="square" rtlCol="0">
            <a:spAutoFit/>
          </a:bodyPr>
          <a:lstStyle/>
          <a:p>
            <a:pPr algn="ctr"/>
            <a:r>
              <a:rPr lang="en-US" sz="800" dirty="0">
                <a:solidFill>
                  <a:srgbClr val="FF0000"/>
                </a:solidFill>
              </a:rPr>
              <a:t>Assume everything for this section except ‘Get In Touch’ will be taken from content provided</a:t>
            </a:r>
          </a:p>
          <a:p>
            <a:pPr algn="ctr"/>
            <a:endParaRPr lang="en-US" sz="800" dirty="0">
              <a:solidFill>
                <a:srgbClr val="FF0000"/>
              </a:solidFill>
            </a:endParaRPr>
          </a:p>
          <a:p>
            <a:pPr algn="ctr"/>
            <a:r>
              <a:rPr lang="en-US" sz="800" dirty="0"/>
              <a:t>Get In Touch</a:t>
            </a:r>
          </a:p>
          <a:p>
            <a:pPr algn="ctr"/>
            <a:endParaRPr lang="en-US" sz="600" dirty="0"/>
          </a:p>
          <a:p>
            <a:pPr algn="ctr"/>
            <a:r>
              <a:rPr lang="en-US" sz="600" dirty="0"/>
              <a:t>Western Cape Office</a:t>
            </a:r>
          </a:p>
          <a:p>
            <a:pPr algn="ctr"/>
            <a:r>
              <a:rPr lang="en-ZA" sz="500" b="0" i="0" dirty="0">
                <a:solidFill>
                  <a:srgbClr val="1E1E20"/>
                </a:solidFill>
                <a:effectLst/>
                <a:highlight>
                  <a:srgbClr val="FFFFFF"/>
                </a:highlight>
                <a:latin typeface="Open Sans" panose="020B0606030504020204" pitchFamily="34" charset="0"/>
              </a:rPr>
              <a:t>1st Floor, La Gratitude, 97 Dorp Street Stellenbosch</a:t>
            </a:r>
            <a:endParaRPr lang="en-US" sz="300" dirty="0"/>
          </a:p>
          <a:p>
            <a:pPr algn="ctr"/>
            <a:endParaRPr lang="en-US" sz="600" dirty="0"/>
          </a:p>
          <a:p>
            <a:pPr algn="ctr"/>
            <a:r>
              <a:rPr lang="en-US" sz="600" dirty="0"/>
              <a:t>Gauteng Office</a:t>
            </a:r>
          </a:p>
          <a:p>
            <a:pPr algn="ctr"/>
            <a:r>
              <a:rPr lang="en-ZA" sz="500" dirty="0">
                <a:solidFill>
                  <a:srgbClr val="1E1E20"/>
                </a:solidFill>
                <a:highlight>
                  <a:srgbClr val="FFFFFF"/>
                </a:highlight>
                <a:latin typeface="Open Sans" panose="020B0606030504020204" pitchFamily="34" charset="0"/>
              </a:rPr>
              <a:t>Ground Floor, Cradock Heights, </a:t>
            </a:r>
            <a:r>
              <a:rPr lang="en-ZA" sz="500" dirty="0" err="1">
                <a:solidFill>
                  <a:srgbClr val="1E1E20"/>
                </a:solidFill>
                <a:highlight>
                  <a:srgbClr val="FFFFFF"/>
                </a:highlight>
                <a:latin typeface="Open Sans" panose="020B0606030504020204" pitchFamily="34" charset="0"/>
              </a:rPr>
              <a:t>Cnr</a:t>
            </a:r>
            <a:r>
              <a:rPr lang="en-ZA" sz="500" dirty="0">
                <a:solidFill>
                  <a:srgbClr val="1E1E20"/>
                </a:solidFill>
                <a:highlight>
                  <a:srgbClr val="FFFFFF"/>
                </a:highlight>
                <a:latin typeface="Open Sans" panose="020B0606030504020204" pitchFamily="34" charset="0"/>
              </a:rPr>
              <a:t> Tyrwhitt &amp; Cradock Avenue, Rosebank, Johannesburg</a:t>
            </a:r>
          </a:p>
          <a:p>
            <a:pPr algn="ctr"/>
            <a:endParaRPr lang="en-ZA" sz="500" dirty="0">
              <a:solidFill>
                <a:srgbClr val="1E1E20"/>
              </a:solidFill>
              <a:highlight>
                <a:srgbClr val="FFFFFF"/>
              </a:highlight>
              <a:latin typeface="Open Sans" panose="020B0606030504020204" pitchFamily="34" charset="0"/>
            </a:endParaRPr>
          </a:p>
          <a:p>
            <a:pPr algn="ctr"/>
            <a:r>
              <a:rPr lang="en-ZA" sz="500" dirty="0">
                <a:solidFill>
                  <a:srgbClr val="1E1E20"/>
                </a:solidFill>
                <a:highlight>
                  <a:srgbClr val="FFFFFF"/>
                </a:highlight>
                <a:latin typeface="Open Sans" panose="020B0606030504020204" pitchFamily="34" charset="0"/>
              </a:rPr>
              <a:t>Email: </a:t>
            </a:r>
            <a:r>
              <a:rPr lang="en-ZA" sz="500" dirty="0" err="1">
                <a:solidFill>
                  <a:srgbClr val="1E1E20"/>
                </a:solidFill>
                <a:highlight>
                  <a:srgbClr val="FFFFFF"/>
                </a:highlight>
                <a:latin typeface="Open Sans" panose="020B0606030504020204" pitchFamily="34" charset="0"/>
              </a:rPr>
              <a:t>consult@brightblack.co.za</a:t>
            </a:r>
            <a:endParaRPr lang="en-ZA" sz="500" dirty="0">
              <a:solidFill>
                <a:srgbClr val="1E1E20"/>
              </a:solidFill>
              <a:highlight>
                <a:srgbClr val="FFFFFF"/>
              </a:highlight>
              <a:latin typeface="Open Sans" panose="020B0606030504020204" pitchFamily="34" charset="0"/>
            </a:endParaRPr>
          </a:p>
          <a:p>
            <a:pPr algn="ctr"/>
            <a:r>
              <a:rPr lang="en-ZA" sz="500" dirty="0">
                <a:solidFill>
                  <a:srgbClr val="1E1E20"/>
                </a:solidFill>
                <a:highlight>
                  <a:srgbClr val="FFFFFF"/>
                </a:highlight>
                <a:latin typeface="Open Sans" panose="020B0606030504020204" pitchFamily="34" charset="0"/>
              </a:rPr>
              <a:t>Phone: 010-0150700</a:t>
            </a:r>
          </a:p>
          <a:p>
            <a:pPr algn="ctr"/>
            <a:r>
              <a:rPr lang="en-ZA" sz="500" dirty="0">
                <a:solidFill>
                  <a:srgbClr val="1E1E20"/>
                </a:solidFill>
                <a:highlight>
                  <a:srgbClr val="FFFFFF"/>
                </a:highlight>
                <a:latin typeface="Open Sans" panose="020B0606030504020204" pitchFamily="34" charset="0"/>
              </a:rPr>
              <a:t>Hours: Mon-Fri 8:00AM – 5:00PM</a:t>
            </a:r>
            <a:endParaRPr lang="en-US" sz="500" dirty="0">
              <a:solidFill>
                <a:srgbClr val="1E1E20"/>
              </a:solidFill>
              <a:highlight>
                <a:srgbClr val="FFFFFF"/>
              </a:highlight>
              <a:latin typeface="Open Sans" panose="020B0606030504020204" pitchFamily="34" charset="0"/>
            </a:endParaRPr>
          </a:p>
        </p:txBody>
      </p:sp>
      <p:sp>
        <p:nvSpPr>
          <p:cNvPr id="5" name="TextBox 4">
            <a:extLst>
              <a:ext uri="{FF2B5EF4-FFF2-40B4-BE49-F238E27FC236}">
                <a16:creationId xmlns:a16="http://schemas.microsoft.com/office/drawing/2014/main" id="{ABC6CD24-24FD-FD63-AEED-13F1C4117581}"/>
              </a:ext>
            </a:extLst>
          </p:cNvPr>
          <p:cNvSpPr txBox="1"/>
          <p:nvPr/>
        </p:nvSpPr>
        <p:spPr>
          <a:xfrm>
            <a:off x="8467" y="4539717"/>
            <a:ext cx="557588" cy="1015663"/>
          </a:xfrm>
          <a:prstGeom prst="rect">
            <a:avLst/>
          </a:prstGeom>
          <a:noFill/>
          <a:ln>
            <a:solidFill>
              <a:srgbClr val="FF0000"/>
            </a:solidFill>
          </a:ln>
        </p:spPr>
        <p:txBody>
          <a:bodyPr wrap="square" rtlCol="0">
            <a:spAutoFit/>
          </a:bodyPr>
          <a:lstStyle/>
          <a:p>
            <a:pPr algn="ctr"/>
            <a:r>
              <a:rPr lang="en-US" sz="600" dirty="0">
                <a:solidFill>
                  <a:srgbClr val="FF0000"/>
                </a:solidFill>
              </a:rPr>
              <a:t>As discussed with Ian, we want to be able to update these stats via an input function </a:t>
            </a:r>
          </a:p>
        </p:txBody>
      </p:sp>
      <p:sp>
        <p:nvSpPr>
          <p:cNvPr id="19" name="TextBox 18">
            <a:extLst>
              <a:ext uri="{FF2B5EF4-FFF2-40B4-BE49-F238E27FC236}">
                <a16:creationId xmlns:a16="http://schemas.microsoft.com/office/drawing/2014/main" id="{DFCC5031-66CC-6760-CD14-367A202C0AF3}"/>
              </a:ext>
            </a:extLst>
          </p:cNvPr>
          <p:cNvSpPr txBox="1"/>
          <p:nvPr/>
        </p:nvSpPr>
        <p:spPr>
          <a:xfrm>
            <a:off x="443993" y="1335797"/>
            <a:ext cx="639742" cy="646331"/>
          </a:xfrm>
          <a:prstGeom prst="rect">
            <a:avLst/>
          </a:prstGeom>
          <a:noFill/>
          <a:ln>
            <a:solidFill>
              <a:srgbClr val="FF0000"/>
            </a:solidFill>
          </a:ln>
        </p:spPr>
        <p:txBody>
          <a:bodyPr wrap="square" rtlCol="0">
            <a:spAutoFit/>
          </a:bodyPr>
          <a:lstStyle/>
          <a:p>
            <a:pPr algn="ctr"/>
            <a:r>
              <a:rPr lang="en-US" sz="600" dirty="0">
                <a:solidFill>
                  <a:srgbClr val="FF0000"/>
                </a:solidFill>
              </a:rPr>
              <a:t>Use a Mercedes plant photo as background image</a:t>
            </a:r>
          </a:p>
        </p:txBody>
      </p:sp>
      <p:sp>
        <p:nvSpPr>
          <p:cNvPr id="27" name="TextBox 26">
            <a:extLst>
              <a:ext uri="{FF2B5EF4-FFF2-40B4-BE49-F238E27FC236}">
                <a16:creationId xmlns:a16="http://schemas.microsoft.com/office/drawing/2014/main" id="{FE00B6D7-36E9-EA7B-C03E-BB7E7C3E67B3}"/>
              </a:ext>
            </a:extLst>
          </p:cNvPr>
          <p:cNvSpPr txBox="1"/>
          <p:nvPr/>
        </p:nvSpPr>
        <p:spPr>
          <a:xfrm>
            <a:off x="5053039" y="2874741"/>
            <a:ext cx="557588" cy="184666"/>
          </a:xfrm>
          <a:prstGeom prst="rect">
            <a:avLst/>
          </a:prstGeom>
          <a:noFill/>
          <a:ln>
            <a:solidFill>
              <a:schemeClr val="tx1"/>
            </a:solidFill>
          </a:ln>
        </p:spPr>
        <p:txBody>
          <a:bodyPr wrap="square" rtlCol="0">
            <a:spAutoFit/>
          </a:bodyPr>
          <a:lstStyle/>
          <a:p>
            <a:pPr algn="ctr"/>
            <a:r>
              <a:rPr lang="en-US" sz="600" dirty="0"/>
              <a:t>Image</a:t>
            </a:r>
          </a:p>
        </p:txBody>
      </p:sp>
      <p:sp>
        <p:nvSpPr>
          <p:cNvPr id="43" name="TextBox 42">
            <a:extLst>
              <a:ext uri="{FF2B5EF4-FFF2-40B4-BE49-F238E27FC236}">
                <a16:creationId xmlns:a16="http://schemas.microsoft.com/office/drawing/2014/main" id="{605F2E93-3258-DD45-6F44-92F782C5F234}"/>
              </a:ext>
            </a:extLst>
          </p:cNvPr>
          <p:cNvSpPr txBox="1"/>
          <p:nvPr/>
        </p:nvSpPr>
        <p:spPr>
          <a:xfrm>
            <a:off x="5734050" y="3098800"/>
            <a:ext cx="773094" cy="553998"/>
          </a:xfrm>
          <a:prstGeom prst="rect">
            <a:avLst/>
          </a:prstGeom>
          <a:noFill/>
        </p:spPr>
        <p:txBody>
          <a:bodyPr wrap="square" rtlCol="0">
            <a:spAutoFit/>
          </a:bodyPr>
          <a:lstStyle/>
          <a:p>
            <a:pPr algn="ctr"/>
            <a:r>
              <a:rPr lang="en-US" sz="500" b="1" dirty="0"/>
              <a:t>Operations &amp; Maintenance</a:t>
            </a:r>
          </a:p>
          <a:p>
            <a:pPr algn="ctr"/>
            <a:r>
              <a:rPr lang="en-ZA" sz="500" dirty="0">
                <a:solidFill>
                  <a:srgbClr val="000000"/>
                </a:solidFill>
                <a:latin typeface="-webkit-standard"/>
              </a:rPr>
              <a:t>O</a:t>
            </a:r>
            <a:r>
              <a:rPr lang="en-ZA" sz="500" b="0" i="0" u="none" strike="noStrike" dirty="0">
                <a:solidFill>
                  <a:srgbClr val="000000"/>
                </a:solidFill>
                <a:effectLst/>
                <a:latin typeface="-webkit-standard"/>
              </a:rPr>
              <a:t>utsource O&amp;M to us to allow you to focus on your core business activities</a:t>
            </a:r>
            <a:endParaRPr lang="en-US" sz="400" dirty="0">
              <a:solidFill>
                <a:srgbClr val="0070C0"/>
              </a:solidFill>
            </a:endParaRPr>
          </a:p>
        </p:txBody>
      </p:sp>
      <p:cxnSp>
        <p:nvCxnSpPr>
          <p:cNvPr id="45" name="Straight Connector 44">
            <a:extLst>
              <a:ext uri="{FF2B5EF4-FFF2-40B4-BE49-F238E27FC236}">
                <a16:creationId xmlns:a16="http://schemas.microsoft.com/office/drawing/2014/main" id="{61843EC0-B90F-8ED7-2087-B4A332F69DF5}"/>
              </a:ext>
            </a:extLst>
          </p:cNvPr>
          <p:cNvCxnSpPr/>
          <p:nvPr/>
        </p:nvCxnSpPr>
        <p:spPr>
          <a:xfrm>
            <a:off x="511724" y="7748993"/>
            <a:ext cx="2634107" cy="93555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400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D62F0F2-2493-3C97-8D9C-8AD6342FFCF3}"/>
              </a:ext>
            </a:extLst>
          </p:cNvPr>
          <p:cNvSpPr txBox="1"/>
          <p:nvPr/>
        </p:nvSpPr>
        <p:spPr>
          <a:xfrm>
            <a:off x="3984072" y="109057"/>
            <a:ext cx="2035728" cy="369332"/>
          </a:xfrm>
          <a:prstGeom prst="rect">
            <a:avLst/>
          </a:prstGeom>
          <a:noFill/>
        </p:spPr>
        <p:txBody>
          <a:bodyPr wrap="square" rtlCol="0">
            <a:spAutoFit/>
          </a:bodyPr>
          <a:lstStyle/>
          <a:p>
            <a:pPr algn="ctr"/>
            <a:r>
              <a:rPr lang="en-US" u="sng" dirty="0"/>
              <a:t>CONTENT: ABOUT</a:t>
            </a:r>
          </a:p>
        </p:txBody>
      </p:sp>
      <p:sp>
        <p:nvSpPr>
          <p:cNvPr id="20" name="TextBox 19">
            <a:extLst>
              <a:ext uri="{FF2B5EF4-FFF2-40B4-BE49-F238E27FC236}">
                <a16:creationId xmlns:a16="http://schemas.microsoft.com/office/drawing/2014/main" id="{1B8BC415-6751-05F4-9F27-1E22C76824AF}"/>
              </a:ext>
            </a:extLst>
          </p:cNvPr>
          <p:cNvSpPr txBox="1"/>
          <p:nvPr/>
        </p:nvSpPr>
        <p:spPr>
          <a:xfrm>
            <a:off x="109058" y="114335"/>
            <a:ext cx="3431096" cy="369332"/>
          </a:xfrm>
          <a:prstGeom prst="rect">
            <a:avLst/>
          </a:prstGeom>
          <a:noFill/>
        </p:spPr>
        <p:txBody>
          <a:bodyPr wrap="square">
            <a:spAutoFit/>
          </a:bodyPr>
          <a:lstStyle/>
          <a:p>
            <a:pPr algn="ctr"/>
            <a:r>
              <a:rPr lang="en-ZA" b="1" i="0" u="none" strike="noStrike" dirty="0">
                <a:effectLst/>
                <a:latin typeface="var( --e-global-typography-8b9872d-font-family )"/>
              </a:rPr>
              <a:t>Local Services Wireframe Kit 1</a:t>
            </a:r>
          </a:p>
        </p:txBody>
      </p:sp>
      <p:sp>
        <p:nvSpPr>
          <p:cNvPr id="5" name="TextBox 4">
            <a:extLst>
              <a:ext uri="{FF2B5EF4-FFF2-40B4-BE49-F238E27FC236}">
                <a16:creationId xmlns:a16="http://schemas.microsoft.com/office/drawing/2014/main" id="{B13226D6-7846-4BF9-4B6B-CE5149EE6B35}"/>
              </a:ext>
            </a:extLst>
          </p:cNvPr>
          <p:cNvSpPr txBox="1"/>
          <p:nvPr/>
        </p:nvSpPr>
        <p:spPr>
          <a:xfrm>
            <a:off x="3217333" y="719662"/>
            <a:ext cx="3564467" cy="1138773"/>
          </a:xfrm>
          <a:prstGeom prst="rect">
            <a:avLst/>
          </a:prstGeom>
          <a:noFill/>
        </p:spPr>
        <p:txBody>
          <a:bodyPr wrap="square" rtlCol="0">
            <a:spAutoFit/>
          </a:bodyPr>
          <a:lstStyle/>
          <a:p>
            <a:pPr algn="ctr"/>
            <a:r>
              <a:rPr lang="en-ZA" sz="1200" i="0" u="none" strike="noStrike" dirty="0">
                <a:solidFill>
                  <a:srgbClr val="000000"/>
                </a:solidFill>
                <a:effectLst/>
                <a:latin typeface="-webkit-standard"/>
              </a:rPr>
              <a:t>Our Mission</a:t>
            </a:r>
          </a:p>
          <a:p>
            <a:pPr algn="ctr"/>
            <a:r>
              <a:rPr lang="en-ZA" sz="800" b="0" i="0" u="none" strike="noStrike" dirty="0">
                <a:solidFill>
                  <a:srgbClr val="000000"/>
                </a:solidFill>
                <a:effectLst/>
                <a:latin typeface="-webkit-standard"/>
              </a:rPr>
              <a:t>At </a:t>
            </a:r>
            <a:r>
              <a:rPr lang="en-ZA" sz="800" b="1" i="0" u="none" strike="noStrike" dirty="0">
                <a:solidFill>
                  <a:srgbClr val="000000"/>
                </a:solidFill>
                <a:effectLst/>
              </a:rPr>
              <a:t>BrightBlack Energy</a:t>
            </a:r>
            <a:r>
              <a:rPr lang="en-ZA" sz="800" b="0" i="0" u="none" strike="noStrike" dirty="0">
                <a:solidFill>
                  <a:srgbClr val="000000"/>
                </a:solidFill>
                <a:effectLst/>
                <a:latin typeface="-webkit-standard"/>
              </a:rPr>
              <a:t>, we empower businesses and industries with sustainable and efficient energy solutions. By transforming rooftops into powerhouses, we help our clients reduce their carbon footprint and operational costs with innovative solar installations. Our commitment to excellence, integrity, and environmental stewardship drives us to deliver tailored solar systems for a brighter, cleaner, and more prosperous future. Together, we harness the power of the sun to build a sustainable tomorrow.</a:t>
            </a:r>
            <a:endParaRPr lang="en-US" sz="800" dirty="0"/>
          </a:p>
        </p:txBody>
      </p:sp>
      <p:sp>
        <p:nvSpPr>
          <p:cNvPr id="19" name="TextBox 18">
            <a:extLst>
              <a:ext uri="{FF2B5EF4-FFF2-40B4-BE49-F238E27FC236}">
                <a16:creationId xmlns:a16="http://schemas.microsoft.com/office/drawing/2014/main" id="{E3984AB3-9B45-243E-D68D-2936DE3A5A33}"/>
              </a:ext>
            </a:extLst>
          </p:cNvPr>
          <p:cNvSpPr txBox="1"/>
          <p:nvPr/>
        </p:nvSpPr>
        <p:spPr>
          <a:xfrm>
            <a:off x="3217334" y="1786466"/>
            <a:ext cx="3564466" cy="1138773"/>
          </a:xfrm>
          <a:prstGeom prst="rect">
            <a:avLst/>
          </a:prstGeom>
          <a:noFill/>
        </p:spPr>
        <p:txBody>
          <a:bodyPr wrap="square" rtlCol="0">
            <a:spAutoFit/>
          </a:bodyPr>
          <a:lstStyle/>
          <a:p>
            <a:pPr algn="ctr"/>
            <a:r>
              <a:rPr lang="en-ZA" sz="1200" i="0" u="none" strike="noStrike" dirty="0">
                <a:solidFill>
                  <a:srgbClr val="000000"/>
                </a:solidFill>
                <a:effectLst/>
                <a:latin typeface="-webkit-standard"/>
              </a:rPr>
              <a:t>Our Vision</a:t>
            </a:r>
          </a:p>
          <a:p>
            <a:pPr algn="ctr"/>
            <a:r>
              <a:rPr lang="en-ZA" sz="800" b="0" i="0" u="none" strike="noStrike" dirty="0">
                <a:solidFill>
                  <a:srgbClr val="000000"/>
                </a:solidFill>
                <a:effectLst/>
                <a:latin typeface="-webkit-standard"/>
              </a:rPr>
              <a:t>At </a:t>
            </a:r>
            <a:r>
              <a:rPr lang="en-ZA" sz="800" b="1" i="0" u="none" strike="noStrike" dirty="0">
                <a:solidFill>
                  <a:srgbClr val="000000"/>
                </a:solidFill>
                <a:effectLst/>
              </a:rPr>
              <a:t>BrightBlack Energy</a:t>
            </a:r>
            <a:r>
              <a:rPr lang="en-ZA" sz="800" b="0" i="0" u="none" strike="noStrike" dirty="0">
                <a:solidFill>
                  <a:srgbClr val="000000"/>
                </a:solidFill>
                <a:effectLst/>
                <a:latin typeface="-webkit-standard"/>
              </a:rPr>
              <a:t>, our vision is to lead South Africa's transition to a sustainable energy future as the foremost provider of rooftop solar solutions for commercial, industrial, property, and agricultural clients. We envision businesses thriving on clean, renewable energy, reducing their environmental impact, and fostering economic growth. Through innovation, quality, and commitment to our clients and the planet, we aim to make solar power central to every business's energy strategy, paving the way for a resilient and sustainable economy.</a:t>
            </a:r>
            <a:endParaRPr lang="en-US" sz="700" dirty="0"/>
          </a:p>
        </p:txBody>
      </p:sp>
      <p:sp>
        <p:nvSpPr>
          <p:cNvPr id="27" name="TextBox 26">
            <a:extLst>
              <a:ext uri="{FF2B5EF4-FFF2-40B4-BE49-F238E27FC236}">
                <a16:creationId xmlns:a16="http://schemas.microsoft.com/office/drawing/2014/main" id="{EE1A8574-9864-E227-96CA-7E0FBE448321}"/>
              </a:ext>
            </a:extLst>
          </p:cNvPr>
          <p:cNvSpPr txBox="1"/>
          <p:nvPr/>
        </p:nvSpPr>
        <p:spPr>
          <a:xfrm>
            <a:off x="3429000" y="6053667"/>
            <a:ext cx="3249335" cy="954107"/>
          </a:xfrm>
          <a:prstGeom prst="rect">
            <a:avLst/>
          </a:prstGeom>
          <a:noFill/>
        </p:spPr>
        <p:txBody>
          <a:bodyPr wrap="square" rtlCol="0">
            <a:spAutoFit/>
          </a:bodyPr>
          <a:lstStyle/>
          <a:p>
            <a:r>
              <a:rPr lang="en-ZA" sz="800" b="0" i="0" u="none" strike="noStrike" dirty="0">
                <a:solidFill>
                  <a:srgbClr val="000000"/>
                </a:solidFill>
                <a:effectLst/>
                <a:latin typeface="-webkit-standard"/>
              </a:rPr>
              <a:t>"At BrightBlack Energy, we lead the charge towards a sustainable energy future. Harnessing rooftop solar and innovative distributed energy solutions, we empower businesses to achieve energy independence, reduce costs, and contribute to a cleaner planet. Together, we're building a resilient and prosperous energy landscape for generations to come."</a:t>
            </a:r>
            <a:endParaRPr lang="en-US" sz="800" dirty="0"/>
          </a:p>
          <a:p>
            <a:endParaRPr lang="en-US" sz="800" dirty="0"/>
          </a:p>
          <a:p>
            <a:r>
              <a:rPr lang="en-US" sz="800" dirty="0"/>
              <a:t>— Etian Louw, Growth Executive at BrightBlack Energy</a:t>
            </a:r>
          </a:p>
        </p:txBody>
      </p:sp>
      <p:pic>
        <p:nvPicPr>
          <p:cNvPr id="43" name="Picture 42">
            <a:extLst>
              <a:ext uri="{FF2B5EF4-FFF2-40B4-BE49-F238E27FC236}">
                <a16:creationId xmlns:a16="http://schemas.microsoft.com/office/drawing/2014/main" id="{12324C8E-872A-D94B-BC27-0AF3154EB349}"/>
              </a:ext>
            </a:extLst>
          </p:cNvPr>
          <p:cNvPicPr>
            <a:picLocks noChangeAspect="1"/>
          </p:cNvPicPr>
          <p:nvPr/>
        </p:nvPicPr>
        <p:blipFill>
          <a:blip r:embed="rId3"/>
          <a:stretch>
            <a:fillRect/>
          </a:stretch>
        </p:blipFill>
        <p:spPr>
          <a:xfrm>
            <a:off x="511724" y="763684"/>
            <a:ext cx="2634143" cy="1104877"/>
          </a:xfrm>
          <a:prstGeom prst="rect">
            <a:avLst/>
          </a:prstGeom>
        </p:spPr>
      </p:pic>
      <p:pic>
        <p:nvPicPr>
          <p:cNvPr id="44" name="Picture 43">
            <a:extLst>
              <a:ext uri="{FF2B5EF4-FFF2-40B4-BE49-F238E27FC236}">
                <a16:creationId xmlns:a16="http://schemas.microsoft.com/office/drawing/2014/main" id="{24477DAC-5734-0450-F6E1-258648456CBE}"/>
              </a:ext>
            </a:extLst>
          </p:cNvPr>
          <p:cNvPicPr>
            <a:picLocks noChangeAspect="1"/>
          </p:cNvPicPr>
          <p:nvPr/>
        </p:nvPicPr>
        <p:blipFill>
          <a:blip r:embed="rId4"/>
          <a:stretch>
            <a:fillRect/>
          </a:stretch>
        </p:blipFill>
        <p:spPr>
          <a:xfrm>
            <a:off x="511724" y="1907115"/>
            <a:ext cx="2634142" cy="931096"/>
          </a:xfrm>
          <a:prstGeom prst="rect">
            <a:avLst/>
          </a:prstGeom>
        </p:spPr>
      </p:pic>
      <p:pic>
        <p:nvPicPr>
          <p:cNvPr id="45" name="Picture 44">
            <a:extLst>
              <a:ext uri="{FF2B5EF4-FFF2-40B4-BE49-F238E27FC236}">
                <a16:creationId xmlns:a16="http://schemas.microsoft.com/office/drawing/2014/main" id="{170B69A6-080E-DE15-776D-3E45DC05994E}"/>
              </a:ext>
            </a:extLst>
          </p:cNvPr>
          <p:cNvPicPr>
            <a:picLocks noChangeAspect="1"/>
          </p:cNvPicPr>
          <p:nvPr/>
        </p:nvPicPr>
        <p:blipFill>
          <a:blip r:embed="rId5"/>
          <a:stretch>
            <a:fillRect/>
          </a:stretch>
        </p:blipFill>
        <p:spPr>
          <a:xfrm>
            <a:off x="511724" y="3942422"/>
            <a:ext cx="2634142" cy="1090242"/>
          </a:xfrm>
          <a:prstGeom prst="rect">
            <a:avLst/>
          </a:prstGeom>
        </p:spPr>
      </p:pic>
      <p:pic>
        <p:nvPicPr>
          <p:cNvPr id="46" name="Picture 45">
            <a:extLst>
              <a:ext uri="{FF2B5EF4-FFF2-40B4-BE49-F238E27FC236}">
                <a16:creationId xmlns:a16="http://schemas.microsoft.com/office/drawing/2014/main" id="{FA60B505-3E11-D7A6-0052-A3233E1BF855}"/>
              </a:ext>
            </a:extLst>
          </p:cNvPr>
          <p:cNvPicPr>
            <a:picLocks noChangeAspect="1"/>
          </p:cNvPicPr>
          <p:nvPr/>
        </p:nvPicPr>
        <p:blipFill>
          <a:blip r:embed="rId6"/>
          <a:stretch>
            <a:fillRect/>
          </a:stretch>
        </p:blipFill>
        <p:spPr>
          <a:xfrm>
            <a:off x="511724" y="6043878"/>
            <a:ext cx="2634142" cy="936584"/>
          </a:xfrm>
          <a:prstGeom prst="rect">
            <a:avLst/>
          </a:prstGeom>
        </p:spPr>
      </p:pic>
      <p:pic>
        <p:nvPicPr>
          <p:cNvPr id="47" name="Picture 46">
            <a:extLst>
              <a:ext uri="{FF2B5EF4-FFF2-40B4-BE49-F238E27FC236}">
                <a16:creationId xmlns:a16="http://schemas.microsoft.com/office/drawing/2014/main" id="{CC7FEF06-0402-95C9-CBF3-F43DCF30FFE9}"/>
              </a:ext>
            </a:extLst>
          </p:cNvPr>
          <p:cNvPicPr>
            <a:picLocks noChangeAspect="1"/>
          </p:cNvPicPr>
          <p:nvPr/>
        </p:nvPicPr>
        <p:blipFill>
          <a:blip r:embed="rId7"/>
          <a:stretch>
            <a:fillRect/>
          </a:stretch>
        </p:blipFill>
        <p:spPr>
          <a:xfrm>
            <a:off x="511724" y="6987626"/>
            <a:ext cx="2634142" cy="671340"/>
          </a:xfrm>
          <a:prstGeom prst="rect">
            <a:avLst/>
          </a:prstGeom>
        </p:spPr>
      </p:pic>
      <p:pic>
        <p:nvPicPr>
          <p:cNvPr id="48" name="Picture 47">
            <a:extLst>
              <a:ext uri="{FF2B5EF4-FFF2-40B4-BE49-F238E27FC236}">
                <a16:creationId xmlns:a16="http://schemas.microsoft.com/office/drawing/2014/main" id="{60DF619A-4FAB-6EDA-F29F-F1E47F3C42C4}"/>
              </a:ext>
            </a:extLst>
          </p:cNvPr>
          <p:cNvPicPr>
            <a:picLocks noChangeAspect="1"/>
          </p:cNvPicPr>
          <p:nvPr/>
        </p:nvPicPr>
        <p:blipFill>
          <a:blip r:embed="rId8"/>
          <a:stretch>
            <a:fillRect/>
          </a:stretch>
        </p:blipFill>
        <p:spPr>
          <a:xfrm>
            <a:off x="511724" y="7648094"/>
            <a:ext cx="2629235" cy="965879"/>
          </a:xfrm>
          <a:prstGeom prst="rect">
            <a:avLst/>
          </a:prstGeom>
        </p:spPr>
      </p:pic>
      <p:pic>
        <p:nvPicPr>
          <p:cNvPr id="49" name="Picture 48">
            <a:extLst>
              <a:ext uri="{FF2B5EF4-FFF2-40B4-BE49-F238E27FC236}">
                <a16:creationId xmlns:a16="http://schemas.microsoft.com/office/drawing/2014/main" id="{BFF874AE-7439-B73A-C06E-95D123DEEC49}"/>
              </a:ext>
            </a:extLst>
          </p:cNvPr>
          <p:cNvPicPr>
            <a:picLocks noChangeAspect="1"/>
          </p:cNvPicPr>
          <p:nvPr/>
        </p:nvPicPr>
        <p:blipFill>
          <a:blip r:embed="rId9"/>
          <a:stretch>
            <a:fillRect/>
          </a:stretch>
        </p:blipFill>
        <p:spPr>
          <a:xfrm>
            <a:off x="511724" y="8632009"/>
            <a:ext cx="2629235" cy="635398"/>
          </a:xfrm>
          <a:prstGeom prst="rect">
            <a:avLst/>
          </a:prstGeom>
        </p:spPr>
      </p:pic>
      <p:sp>
        <p:nvSpPr>
          <p:cNvPr id="51" name="TextBox 50">
            <a:extLst>
              <a:ext uri="{FF2B5EF4-FFF2-40B4-BE49-F238E27FC236}">
                <a16:creationId xmlns:a16="http://schemas.microsoft.com/office/drawing/2014/main" id="{73887A3C-A6AC-3A37-5AED-83A442805222}"/>
              </a:ext>
            </a:extLst>
          </p:cNvPr>
          <p:cNvSpPr txBox="1"/>
          <p:nvPr/>
        </p:nvSpPr>
        <p:spPr>
          <a:xfrm>
            <a:off x="3789336" y="7179734"/>
            <a:ext cx="2238928" cy="261610"/>
          </a:xfrm>
          <a:prstGeom prst="rect">
            <a:avLst/>
          </a:prstGeom>
          <a:noFill/>
        </p:spPr>
        <p:txBody>
          <a:bodyPr wrap="square" rtlCol="0">
            <a:spAutoFit/>
          </a:bodyPr>
          <a:lstStyle/>
          <a:p>
            <a:pPr algn="ctr"/>
            <a:r>
              <a:rPr lang="en-US" sz="1100" dirty="0"/>
              <a:t>&lt;same as home page&gt;</a:t>
            </a:r>
          </a:p>
        </p:txBody>
      </p:sp>
      <p:sp>
        <p:nvSpPr>
          <p:cNvPr id="52" name="TextBox 51">
            <a:extLst>
              <a:ext uri="{FF2B5EF4-FFF2-40B4-BE49-F238E27FC236}">
                <a16:creationId xmlns:a16="http://schemas.microsoft.com/office/drawing/2014/main" id="{16EAF701-1D84-6ADD-F01E-B0FE8341E8AB}"/>
              </a:ext>
            </a:extLst>
          </p:cNvPr>
          <p:cNvSpPr txBox="1"/>
          <p:nvPr/>
        </p:nvSpPr>
        <p:spPr>
          <a:xfrm>
            <a:off x="3789336" y="8001000"/>
            <a:ext cx="2238928" cy="261610"/>
          </a:xfrm>
          <a:prstGeom prst="rect">
            <a:avLst/>
          </a:prstGeom>
          <a:noFill/>
        </p:spPr>
        <p:txBody>
          <a:bodyPr wrap="square" rtlCol="0">
            <a:spAutoFit/>
          </a:bodyPr>
          <a:lstStyle/>
          <a:p>
            <a:pPr algn="ctr"/>
            <a:r>
              <a:rPr lang="en-US" sz="1100" dirty="0"/>
              <a:t>&lt;same as home page&gt;</a:t>
            </a:r>
          </a:p>
        </p:txBody>
      </p:sp>
      <p:sp>
        <p:nvSpPr>
          <p:cNvPr id="53" name="TextBox 52">
            <a:extLst>
              <a:ext uri="{FF2B5EF4-FFF2-40B4-BE49-F238E27FC236}">
                <a16:creationId xmlns:a16="http://schemas.microsoft.com/office/drawing/2014/main" id="{C73E676E-2814-B376-A49F-6ACB539FC819}"/>
              </a:ext>
            </a:extLst>
          </p:cNvPr>
          <p:cNvSpPr txBox="1"/>
          <p:nvPr/>
        </p:nvSpPr>
        <p:spPr>
          <a:xfrm>
            <a:off x="3789336" y="8788400"/>
            <a:ext cx="2238928" cy="261610"/>
          </a:xfrm>
          <a:prstGeom prst="rect">
            <a:avLst/>
          </a:prstGeom>
          <a:noFill/>
        </p:spPr>
        <p:txBody>
          <a:bodyPr wrap="square" rtlCol="0">
            <a:spAutoFit/>
          </a:bodyPr>
          <a:lstStyle/>
          <a:p>
            <a:pPr algn="ctr"/>
            <a:r>
              <a:rPr lang="en-US" sz="1100" dirty="0"/>
              <a:t>&lt;same as home page&gt;</a:t>
            </a:r>
          </a:p>
        </p:txBody>
      </p:sp>
      <p:cxnSp>
        <p:nvCxnSpPr>
          <p:cNvPr id="55" name="Straight Connector 54">
            <a:extLst>
              <a:ext uri="{FF2B5EF4-FFF2-40B4-BE49-F238E27FC236}">
                <a16:creationId xmlns:a16="http://schemas.microsoft.com/office/drawing/2014/main" id="{DE79A60A-13D4-96BE-0505-45D76B750735}"/>
              </a:ext>
            </a:extLst>
          </p:cNvPr>
          <p:cNvCxnSpPr/>
          <p:nvPr/>
        </p:nvCxnSpPr>
        <p:spPr>
          <a:xfrm>
            <a:off x="3217333" y="3039534"/>
            <a:ext cx="0" cy="2853267"/>
          </a:xfrm>
          <a:prstGeom prst="line">
            <a:avLst/>
          </a:prstGeom>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18744720-285F-2A5C-DA33-85D916D951F5}"/>
              </a:ext>
            </a:extLst>
          </p:cNvPr>
          <p:cNvSpPr txBox="1"/>
          <p:nvPr/>
        </p:nvSpPr>
        <p:spPr>
          <a:xfrm>
            <a:off x="3217333" y="3082240"/>
            <a:ext cx="3564466" cy="2769989"/>
          </a:xfrm>
          <a:prstGeom prst="rect">
            <a:avLst/>
          </a:prstGeom>
          <a:noFill/>
        </p:spPr>
        <p:txBody>
          <a:bodyPr wrap="square" rtlCol="0">
            <a:spAutoFit/>
          </a:bodyPr>
          <a:lstStyle/>
          <a:p>
            <a:pPr algn="ctr"/>
            <a:r>
              <a:rPr lang="en-ZA" sz="900" i="0" u="none" strike="noStrike" dirty="0">
                <a:solidFill>
                  <a:srgbClr val="FF0000"/>
                </a:solidFill>
                <a:effectLst/>
                <a:latin typeface="-webkit-standard"/>
              </a:rPr>
              <a:t>Can we replace </a:t>
            </a:r>
            <a:r>
              <a:rPr lang="en-ZA" sz="900" dirty="0">
                <a:solidFill>
                  <a:srgbClr val="FF0000"/>
                </a:solidFill>
                <a:latin typeface="-webkit-standard"/>
              </a:rPr>
              <a:t>the company founders </a:t>
            </a:r>
            <a:r>
              <a:rPr lang="en-ZA" sz="900" i="0" u="none" strike="noStrike" dirty="0">
                <a:solidFill>
                  <a:srgbClr val="FF0000"/>
                </a:solidFill>
                <a:effectLst/>
                <a:latin typeface="-webkit-standard"/>
              </a:rPr>
              <a:t>section with a section that cover the following?</a:t>
            </a:r>
          </a:p>
          <a:p>
            <a:pPr algn="ctr"/>
            <a:r>
              <a:rPr lang="en-ZA" sz="1200" dirty="0">
                <a:solidFill>
                  <a:srgbClr val="000000"/>
                </a:solidFill>
                <a:latin typeface="-webkit-standard"/>
              </a:rPr>
              <a:t>What We Do</a:t>
            </a:r>
            <a:endParaRPr lang="en-ZA" sz="1200" i="0" u="none" strike="noStrike" dirty="0">
              <a:solidFill>
                <a:srgbClr val="000000"/>
              </a:solidFill>
              <a:effectLst/>
              <a:latin typeface="-webkit-standard"/>
            </a:endParaRPr>
          </a:p>
          <a:p>
            <a:pPr algn="ctr"/>
            <a:r>
              <a:rPr lang="en-ZA" sz="800" b="1" i="0" u="none" strike="noStrike" dirty="0">
                <a:solidFill>
                  <a:srgbClr val="000000"/>
                </a:solidFill>
                <a:effectLst/>
              </a:rPr>
              <a:t>BrightBlack Energy</a:t>
            </a:r>
            <a:r>
              <a:rPr lang="en-ZA" sz="800" i="0" u="none" strike="noStrike" dirty="0">
                <a:solidFill>
                  <a:srgbClr val="000000"/>
                </a:solidFill>
                <a:effectLst/>
              </a:rPr>
              <a:t> </a:t>
            </a:r>
            <a:r>
              <a:rPr lang="en-ZA" sz="800" b="0" i="0" u="none" strike="noStrike" dirty="0">
                <a:effectLst/>
                <a:highlight>
                  <a:srgbClr val="FFFFFF"/>
                </a:highlight>
                <a:latin typeface="-apple-system"/>
              </a:rPr>
              <a:t>is a South African energy solutions provider specialising in the design, procurement, construction, finance, operation and management of Solar Photovoltaic (PV) and Battery Energy Storage </a:t>
            </a:r>
            <a:r>
              <a:rPr lang="en-ZA" sz="800" dirty="0">
                <a:highlight>
                  <a:srgbClr val="FFFFFF"/>
                </a:highlight>
                <a:latin typeface="-apple-system"/>
              </a:rPr>
              <a:t>S</a:t>
            </a:r>
            <a:r>
              <a:rPr lang="en-ZA" sz="800" b="0" i="0" u="none" strike="noStrike" dirty="0">
                <a:effectLst/>
                <a:highlight>
                  <a:srgbClr val="FFFFFF"/>
                </a:highlight>
                <a:latin typeface="-apple-system"/>
              </a:rPr>
              <a:t>olutions for commercial, industrial, property and agricultural clients.</a:t>
            </a:r>
            <a:endParaRPr lang="en-ZA" sz="800" i="0" u="none" strike="noStrike" dirty="0">
              <a:solidFill>
                <a:srgbClr val="000000"/>
              </a:solidFill>
              <a:effectLst/>
            </a:endParaRPr>
          </a:p>
          <a:p>
            <a:pPr algn="ctr"/>
            <a:endParaRPr lang="en-ZA" sz="1200" dirty="0">
              <a:solidFill>
                <a:srgbClr val="000000"/>
              </a:solidFill>
              <a:latin typeface="-webkit-standard"/>
            </a:endParaRPr>
          </a:p>
          <a:p>
            <a:pPr algn="ctr"/>
            <a:r>
              <a:rPr lang="en-ZA" sz="1200" dirty="0">
                <a:solidFill>
                  <a:srgbClr val="000000"/>
                </a:solidFill>
                <a:latin typeface="-webkit-standard"/>
              </a:rPr>
              <a:t>Our History</a:t>
            </a:r>
          </a:p>
          <a:p>
            <a:pPr algn="ctr"/>
            <a:r>
              <a:rPr lang="en-ZA" sz="800" b="0" i="0" u="none" strike="noStrike" dirty="0">
                <a:effectLst/>
                <a:highlight>
                  <a:srgbClr val="FFFFFF"/>
                </a:highlight>
                <a:latin typeface="-apple-system"/>
              </a:rPr>
              <a:t>Established in 2003 our initial entry point into the market was to optimise the energy efficiency of commercial properties. A great deal of value was delivered to our clients who continue to save millions of Rands with over 5 million square meters of office space that was made efficient. In 2013 we established our solar </a:t>
            </a:r>
            <a:r>
              <a:rPr lang="en-ZA" sz="800" b="0" i="0" u="none" strike="noStrike" dirty="0" err="1">
                <a:effectLst/>
                <a:highlight>
                  <a:srgbClr val="FFFFFF"/>
                </a:highlight>
                <a:latin typeface="-apple-system"/>
              </a:rPr>
              <a:t>devision</a:t>
            </a:r>
            <a:r>
              <a:rPr lang="en-ZA" sz="800" b="0" i="0" u="none" strike="noStrike" dirty="0">
                <a:effectLst/>
                <a:highlight>
                  <a:srgbClr val="FFFFFF"/>
                </a:highlight>
                <a:latin typeface="-apple-system"/>
              </a:rPr>
              <a:t> and since then it has become our focus to provide turnkey renewable energy solutions. Our solutions mainly consist of solar PV and battery storage solutions that we deliver as solutions purchased outright by clients or as financed solutions depending on our clients’ needs. We have more than 30MWp of completed projects and projects under development. BrightBlack Energy is a privately held company backed by seasoned entrepreneurs. It is 51% black owned and a Level II B-BBEE contributor.</a:t>
            </a:r>
            <a:endParaRPr lang="en-US" sz="800" dirty="0">
              <a:solidFill>
                <a:srgbClr val="000000"/>
              </a:solidFill>
              <a:latin typeface="-webkit-standard"/>
            </a:endParaRPr>
          </a:p>
        </p:txBody>
      </p:sp>
    </p:spTree>
    <p:extLst>
      <p:ext uri="{BB962C8B-B14F-4D97-AF65-F5344CB8AC3E}">
        <p14:creationId xmlns:p14="http://schemas.microsoft.com/office/powerpoint/2010/main" val="1828679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D62F0F2-2493-3C97-8D9C-8AD6342FFCF3}"/>
              </a:ext>
            </a:extLst>
          </p:cNvPr>
          <p:cNvSpPr txBox="1"/>
          <p:nvPr/>
        </p:nvSpPr>
        <p:spPr>
          <a:xfrm>
            <a:off x="3806272" y="109057"/>
            <a:ext cx="2543728" cy="369332"/>
          </a:xfrm>
          <a:prstGeom prst="rect">
            <a:avLst/>
          </a:prstGeom>
          <a:noFill/>
        </p:spPr>
        <p:txBody>
          <a:bodyPr wrap="square" rtlCol="0">
            <a:spAutoFit/>
          </a:bodyPr>
          <a:lstStyle/>
          <a:p>
            <a:pPr algn="ctr"/>
            <a:r>
              <a:rPr lang="en-US" u="sng" dirty="0"/>
              <a:t>CONTENT: SERVICES</a:t>
            </a:r>
          </a:p>
        </p:txBody>
      </p:sp>
      <p:sp>
        <p:nvSpPr>
          <p:cNvPr id="20" name="TextBox 19">
            <a:extLst>
              <a:ext uri="{FF2B5EF4-FFF2-40B4-BE49-F238E27FC236}">
                <a16:creationId xmlns:a16="http://schemas.microsoft.com/office/drawing/2014/main" id="{1B8BC415-6751-05F4-9F27-1E22C76824AF}"/>
              </a:ext>
            </a:extLst>
          </p:cNvPr>
          <p:cNvSpPr txBox="1"/>
          <p:nvPr/>
        </p:nvSpPr>
        <p:spPr>
          <a:xfrm>
            <a:off x="109058" y="114335"/>
            <a:ext cx="3431096" cy="369332"/>
          </a:xfrm>
          <a:prstGeom prst="rect">
            <a:avLst/>
          </a:prstGeom>
          <a:noFill/>
        </p:spPr>
        <p:txBody>
          <a:bodyPr wrap="square">
            <a:spAutoFit/>
          </a:bodyPr>
          <a:lstStyle/>
          <a:p>
            <a:pPr algn="ctr"/>
            <a:r>
              <a:rPr lang="en-ZA" b="1" i="0" u="none" strike="noStrike" dirty="0">
                <a:effectLst/>
                <a:latin typeface="var( --e-global-typography-8b9872d-font-family )"/>
              </a:rPr>
              <a:t>Local Services Wireframe Kit 1</a:t>
            </a:r>
          </a:p>
        </p:txBody>
      </p:sp>
      <p:pic>
        <p:nvPicPr>
          <p:cNvPr id="2" name="Picture 1">
            <a:extLst>
              <a:ext uri="{FF2B5EF4-FFF2-40B4-BE49-F238E27FC236}">
                <a16:creationId xmlns:a16="http://schemas.microsoft.com/office/drawing/2014/main" id="{54ACAEB2-0362-9E44-2E5E-827845DC7736}"/>
              </a:ext>
            </a:extLst>
          </p:cNvPr>
          <p:cNvPicPr>
            <a:picLocks noChangeAspect="1"/>
          </p:cNvPicPr>
          <p:nvPr/>
        </p:nvPicPr>
        <p:blipFill>
          <a:blip r:embed="rId3"/>
          <a:stretch>
            <a:fillRect/>
          </a:stretch>
        </p:blipFill>
        <p:spPr>
          <a:xfrm>
            <a:off x="511724" y="763684"/>
            <a:ext cx="2634143" cy="1119511"/>
          </a:xfrm>
          <a:prstGeom prst="rect">
            <a:avLst/>
          </a:prstGeom>
        </p:spPr>
      </p:pic>
      <p:pic>
        <p:nvPicPr>
          <p:cNvPr id="3" name="Picture 2">
            <a:extLst>
              <a:ext uri="{FF2B5EF4-FFF2-40B4-BE49-F238E27FC236}">
                <a16:creationId xmlns:a16="http://schemas.microsoft.com/office/drawing/2014/main" id="{BF1D5F80-C2FA-B29A-207C-0CCD96B234EB}"/>
              </a:ext>
            </a:extLst>
          </p:cNvPr>
          <p:cNvPicPr>
            <a:picLocks noChangeAspect="1"/>
          </p:cNvPicPr>
          <p:nvPr/>
        </p:nvPicPr>
        <p:blipFill rotWithShape="1">
          <a:blip r:embed="rId4"/>
          <a:srcRect b="4226"/>
          <a:stretch/>
        </p:blipFill>
        <p:spPr>
          <a:xfrm>
            <a:off x="511724" y="1873508"/>
            <a:ext cx="2634143" cy="1119511"/>
          </a:xfrm>
          <a:prstGeom prst="rect">
            <a:avLst/>
          </a:prstGeom>
        </p:spPr>
      </p:pic>
      <p:pic>
        <p:nvPicPr>
          <p:cNvPr id="4" name="Picture 3">
            <a:extLst>
              <a:ext uri="{FF2B5EF4-FFF2-40B4-BE49-F238E27FC236}">
                <a16:creationId xmlns:a16="http://schemas.microsoft.com/office/drawing/2014/main" id="{283CF25F-639D-4D68-0408-216AEA3333D1}"/>
              </a:ext>
            </a:extLst>
          </p:cNvPr>
          <p:cNvPicPr>
            <a:picLocks noChangeAspect="1"/>
          </p:cNvPicPr>
          <p:nvPr/>
        </p:nvPicPr>
        <p:blipFill rotWithShape="1">
          <a:blip r:embed="rId5"/>
          <a:srcRect b="4226"/>
          <a:stretch/>
        </p:blipFill>
        <p:spPr>
          <a:xfrm>
            <a:off x="511724" y="2998254"/>
            <a:ext cx="2646568" cy="1119511"/>
          </a:xfrm>
          <a:prstGeom prst="rect">
            <a:avLst/>
          </a:prstGeom>
        </p:spPr>
      </p:pic>
      <p:pic>
        <p:nvPicPr>
          <p:cNvPr id="5" name="Picture 4">
            <a:extLst>
              <a:ext uri="{FF2B5EF4-FFF2-40B4-BE49-F238E27FC236}">
                <a16:creationId xmlns:a16="http://schemas.microsoft.com/office/drawing/2014/main" id="{EBB67B1E-1E6E-E8E9-269B-B918BE6A81D4}"/>
              </a:ext>
            </a:extLst>
          </p:cNvPr>
          <p:cNvPicPr>
            <a:picLocks noChangeAspect="1"/>
          </p:cNvPicPr>
          <p:nvPr/>
        </p:nvPicPr>
        <p:blipFill rotWithShape="1">
          <a:blip r:embed="rId6"/>
          <a:srcRect b="3876"/>
          <a:stretch/>
        </p:blipFill>
        <p:spPr>
          <a:xfrm>
            <a:off x="511725" y="4114535"/>
            <a:ext cx="2646568" cy="1118290"/>
          </a:xfrm>
          <a:prstGeom prst="rect">
            <a:avLst/>
          </a:prstGeom>
        </p:spPr>
      </p:pic>
      <p:pic>
        <p:nvPicPr>
          <p:cNvPr id="7" name="Picture 6">
            <a:extLst>
              <a:ext uri="{FF2B5EF4-FFF2-40B4-BE49-F238E27FC236}">
                <a16:creationId xmlns:a16="http://schemas.microsoft.com/office/drawing/2014/main" id="{4B156697-410D-A3E5-21C1-BDE0CCEAB2E7}"/>
              </a:ext>
            </a:extLst>
          </p:cNvPr>
          <p:cNvPicPr>
            <a:picLocks noChangeAspect="1"/>
          </p:cNvPicPr>
          <p:nvPr/>
        </p:nvPicPr>
        <p:blipFill>
          <a:blip r:embed="rId7"/>
          <a:stretch>
            <a:fillRect/>
          </a:stretch>
        </p:blipFill>
        <p:spPr>
          <a:xfrm>
            <a:off x="511724" y="6348454"/>
            <a:ext cx="2634143" cy="1011584"/>
          </a:xfrm>
          <a:prstGeom prst="rect">
            <a:avLst/>
          </a:prstGeom>
        </p:spPr>
      </p:pic>
      <p:pic>
        <p:nvPicPr>
          <p:cNvPr id="8" name="Picture 7">
            <a:extLst>
              <a:ext uri="{FF2B5EF4-FFF2-40B4-BE49-F238E27FC236}">
                <a16:creationId xmlns:a16="http://schemas.microsoft.com/office/drawing/2014/main" id="{8317ACE8-F070-1252-07E2-D93030C57F31}"/>
              </a:ext>
            </a:extLst>
          </p:cNvPr>
          <p:cNvPicPr>
            <a:picLocks noChangeAspect="1"/>
          </p:cNvPicPr>
          <p:nvPr/>
        </p:nvPicPr>
        <p:blipFill>
          <a:blip r:embed="rId8"/>
          <a:stretch>
            <a:fillRect/>
          </a:stretch>
        </p:blipFill>
        <p:spPr>
          <a:xfrm>
            <a:off x="511724" y="7360036"/>
            <a:ext cx="2646568" cy="968571"/>
          </a:xfrm>
          <a:prstGeom prst="rect">
            <a:avLst/>
          </a:prstGeom>
        </p:spPr>
      </p:pic>
      <p:pic>
        <p:nvPicPr>
          <p:cNvPr id="9" name="Picture 8">
            <a:extLst>
              <a:ext uri="{FF2B5EF4-FFF2-40B4-BE49-F238E27FC236}">
                <a16:creationId xmlns:a16="http://schemas.microsoft.com/office/drawing/2014/main" id="{2F11C096-DDE9-828E-558F-DBD7C7DE7AB3}"/>
              </a:ext>
            </a:extLst>
          </p:cNvPr>
          <p:cNvPicPr>
            <a:picLocks noChangeAspect="1"/>
          </p:cNvPicPr>
          <p:nvPr/>
        </p:nvPicPr>
        <p:blipFill>
          <a:blip r:embed="rId9"/>
          <a:stretch>
            <a:fillRect/>
          </a:stretch>
        </p:blipFill>
        <p:spPr>
          <a:xfrm>
            <a:off x="511724" y="8316196"/>
            <a:ext cx="2646568" cy="641425"/>
          </a:xfrm>
          <a:prstGeom prst="rect">
            <a:avLst/>
          </a:prstGeom>
        </p:spPr>
      </p:pic>
      <p:sp>
        <p:nvSpPr>
          <p:cNvPr id="10" name="TextBox 9">
            <a:extLst>
              <a:ext uri="{FF2B5EF4-FFF2-40B4-BE49-F238E27FC236}">
                <a16:creationId xmlns:a16="http://schemas.microsoft.com/office/drawing/2014/main" id="{B854E8AA-2103-391B-2CC1-3FDED4451628}"/>
              </a:ext>
            </a:extLst>
          </p:cNvPr>
          <p:cNvSpPr txBox="1"/>
          <p:nvPr/>
        </p:nvSpPr>
        <p:spPr>
          <a:xfrm>
            <a:off x="3789336" y="7687735"/>
            <a:ext cx="2238928" cy="261610"/>
          </a:xfrm>
          <a:prstGeom prst="rect">
            <a:avLst/>
          </a:prstGeom>
          <a:noFill/>
        </p:spPr>
        <p:txBody>
          <a:bodyPr wrap="square" rtlCol="0">
            <a:spAutoFit/>
          </a:bodyPr>
          <a:lstStyle/>
          <a:p>
            <a:pPr algn="ctr"/>
            <a:r>
              <a:rPr lang="en-US" sz="1100" dirty="0"/>
              <a:t>&lt;same as home page&gt;</a:t>
            </a:r>
          </a:p>
        </p:txBody>
      </p:sp>
      <p:sp>
        <p:nvSpPr>
          <p:cNvPr id="11" name="TextBox 10">
            <a:extLst>
              <a:ext uri="{FF2B5EF4-FFF2-40B4-BE49-F238E27FC236}">
                <a16:creationId xmlns:a16="http://schemas.microsoft.com/office/drawing/2014/main" id="{E4BAB04D-D4EF-A27E-CC88-46AF570CC236}"/>
              </a:ext>
            </a:extLst>
          </p:cNvPr>
          <p:cNvSpPr txBox="1"/>
          <p:nvPr/>
        </p:nvSpPr>
        <p:spPr>
          <a:xfrm>
            <a:off x="3789336" y="8475135"/>
            <a:ext cx="2238928" cy="261610"/>
          </a:xfrm>
          <a:prstGeom prst="rect">
            <a:avLst/>
          </a:prstGeom>
          <a:noFill/>
        </p:spPr>
        <p:txBody>
          <a:bodyPr wrap="square" rtlCol="0">
            <a:spAutoFit/>
          </a:bodyPr>
          <a:lstStyle/>
          <a:p>
            <a:pPr algn="ctr"/>
            <a:r>
              <a:rPr lang="en-US" sz="1100" dirty="0"/>
              <a:t>&lt;same as home page&gt;</a:t>
            </a:r>
          </a:p>
        </p:txBody>
      </p:sp>
      <p:sp>
        <p:nvSpPr>
          <p:cNvPr id="12" name="TextBox 11">
            <a:extLst>
              <a:ext uri="{FF2B5EF4-FFF2-40B4-BE49-F238E27FC236}">
                <a16:creationId xmlns:a16="http://schemas.microsoft.com/office/drawing/2014/main" id="{98217992-4E91-A10A-337A-1FD0889BA89B}"/>
              </a:ext>
            </a:extLst>
          </p:cNvPr>
          <p:cNvSpPr txBox="1"/>
          <p:nvPr/>
        </p:nvSpPr>
        <p:spPr>
          <a:xfrm>
            <a:off x="3246539" y="6622489"/>
            <a:ext cx="3481431" cy="415498"/>
          </a:xfrm>
          <a:prstGeom prst="rect">
            <a:avLst/>
          </a:prstGeom>
          <a:noFill/>
        </p:spPr>
        <p:txBody>
          <a:bodyPr wrap="square" rtlCol="0">
            <a:spAutoFit/>
          </a:bodyPr>
          <a:lstStyle/>
          <a:p>
            <a:pPr algn="ctr"/>
            <a:r>
              <a:rPr lang="en-US" sz="1100" dirty="0"/>
              <a:t>* FAQ</a:t>
            </a:r>
          </a:p>
          <a:p>
            <a:pPr algn="ctr"/>
            <a:r>
              <a:rPr lang="en-US" sz="1000" i="1" dirty="0"/>
              <a:t>See FAQs listed on separate page below</a:t>
            </a:r>
          </a:p>
        </p:txBody>
      </p:sp>
      <p:sp>
        <p:nvSpPr>
          <p:cNvPr id="13" name="TextBox 12">
            <a:extLst>
              <a:ext uri="{FF2B5EF4-FFF2-40B4-BE49-F238E27FC236}">
                <a16:creationId xmlns:a16="http://schemas.microsoft.com/office/drawing/2014/main" id="{0AC1AB76-AFC3-498E-AD6C-C1831F121E7A}"/>
              </a:ext>
            </a:extLst>
          </p:cNvPr>
          <p:cNvSpPr txBox="1"/>
          <p:nvPr/>
        </p:nvSpPr>
        <p:spPr>
          <a:xfrm>
            <a:off x="3246539" y="1845729"/>
            <a:ext cx="3481431" cy="1107996"/>
          </a:xfrm>
          <a:prstGeom prst="rect">
            <a:avLst/>
          </a:prstGeom>
          <a:noFill/>
        </p:spPr>
        <p:txBody>
          <a:bodyPr wrap="square" rtlCol="0">
            <a:spAutoFit/>
          </a:bodyPr>
          <a:lstStyle/>
          <a:p>
            <a:r>
              <a:rPr lang="en-US" sz="1000" dirty="0"/>
              <a:t>Power Purchase Agreement (PPA)</a:t>
            </a:r>
          </a:p>
          <a:p>
            <a:r>
              <a:rPr lang="en-ZA" sz="700" b="0" i="0" u="none" strike="noStrike" dirty="0">
                <a:solidFill>
                  <a:srgbClr val="000000"/>
                </a:solidFill>
                <a:effectLst/>
                <a:latin typeface="-webkit-standard"/>
              </a:rPr>
              <a:t>A Power Purchase Agreement (PPA) allows our client to benefit from solar energy without the upfront cost of purchasing and installing the system themselves.</a:t>
            </a:r>
          </a:p>
          <a:p>
            <a:endParaRPr lang="en-ZA" sz="300" b="0" i="0" u="none" strike="noStrike" dirty="0">
              <a:solidFill>
                <a:srgbClr val="000000"/>
              </a:solidFill>
              <a:effectLst/>
              <a:latin typeface="-webkit-standard"/>
            </a:endParaRPr>
          </a:p>
          <a:p>
            <a:r>
              <a:rPr lang="en-ZA" sz="700" dirty="0">
                <a:solidFill>
                  <a:srgbClr val="000000"/>
                </a:solidFill>
                <a:latin typeface="-webkit-standard"/>
              </a:rPr>
              <a:t>We</a:t>
            </a:r>
            <a:r>
              <a:rPr lang="en-ZA" sz="700" b="0" i="0" u="none" strike="noStrike" dirty="0">
                <a:solidFill>
                  <a:srgbClr val="000000"/>
                </a:solidFill>
                <a:effectLst/>
                <a:latin typeface="-webkit-standard"/>
              </a:rPr>
              <a:t> fund, install and maintain the solar system on the client's property. The client agrees to purchase the electricity generated by the system at a predetermined rate over a fixed period, often ranging from 10 to 20 years.</a:t>
            </a:r>
          </a:p>
          <a:p>
            <a:endParaRPr lang="en-ZA" sz="300" dirty="0">
              <a:solidFill>
                <a:srgbClr val="000000"/>
              </a:solidFill>
              <a:latin typeface="-webkit-standard"/>
            </a:endParaRPr>
          </a:p>
          <a:p>
            <a:r>
              <a:rPr lang="en-ZA" sz="700" dirty="0">
                <a:solidFill>
                  <a:srgbClr val="000000"/>
                </a:solidFill>
                <a:latin typeface="-webkit-standard"/>
              </a:rPr>
              <a:t>We</a:t>
            </a:r>
            <a:r>
              <a:rPr lang="en-ZA" sz="700" b="0" i="0" u="none" strike="noStrike" dirty="0">
                <a:solidFill>
                  <a:srgbClr val="000000"/>
                </a:solidFill>
                <a:effectLst/>
                <a:latin typeface="-webkit-standard"/>
              </a:rPr>
              <a:t> retain ownership of the solar equipment and is responsible for its maintenance and operation during the term of the PPA.</a:t>
            </a:r>
            <a:endParaRPr lang="en-US" sz="700" dirty="0"/>
          </a:p>
        </p:txBody>
      </p:sp>
      <p:sp>
        <p:nvSpPr>
          <p:cNvPr id="14" name="TextBox 13">
            <a:extLst>
              <a:ext uri="{FF2B5EF4-FFF2-40B4-BE49-F238E27FC236}">
                <a16:creationId xmlns:a16="http://schemas.microsoft.com/office/drawing/2014/main" id="{34C3C66B-F327-BEBB-9D94-670680AD3245}"/>
              </a:ext>
            </a:extLst>
          </p:cNvPr>
          <p:cNvSpPr txBox="1"/>
          <p:nvPr/>
        </p:nvSpPr>
        <p:spPr>
          <a:xfrm>
            <a:off x="3246539" y="2959581"/>
            <a:ext cx="3481431" cy="1200329"/>
          </a:xfrm>
          <a:prstGeom prst="rect">
            <a:avLst/>
          </a:prstGeom>
          <a:noFill/>
        </p:spPr>
        <p:txBody>
          <a:bodyPr wrap="square" rtlCol="0">
            <a:spAutoFit/>
          </a:bodyPr>
          <a:lstStyle/>
          <a:p>
            <a:r>
              <a:rPr lang="en-US" sz="1000" dirty="0"/>
              <a:t>Outright Purchase</a:t>
            </a:r>
          </a:p>
          <a:p>
            <a:r>
              <a:rPr lang="en-ZA" sz="700" b="0" i="0" u="none" strike="noStrike" dirty="0">
                <a:solidFill>
                  <a:srgbClr val="000000"/>
                </a:solidFill>
                <a:effectLst/>
                <a:latin typeface="-webkit-standard"/>
              </a:rPr>
              <a:t>An Outright Purchase provides immediate ownership benefits, including potential tax incentives and long-term savings on electricity costs as the system generates power over its lifespan.</a:t>
            </a:r>
          </a:p>
          <a:p>
            <a:endParaRPr lang="en-ZA" sz="300" b="0" i="0" u="none" strike="noStrike" dirty="0">
              <a:solidFill>
                <a:srgbClr val="000000"/>
              </a:solidFill>
              <a:effectLst/>
              <a:latin typeface="-webkit-standard"/>
            </a:endParaRPr>
          </a:p>
          <a:p>
            <a:r>
              <a:rPr lang="en-ZA" sz="700" b="0" i="0" u="none" strike="noStrike" dirty="0">
                <a:solidFill>
                  <a:srgbClr val="000000"/>
                </a:solidFill>
                <a:effectLst/>
                <a:latin typeface="-webkit-standard"/>
              </a:rPr>
              <a:t>This option refers to the client buying the solar energy system outright from us. This involves a one-time payment for the entire cost of the solar panels, inverters, and other necessary equipment payable on project milestones.</a:t>
            </a:r>
          </a:p>
          <a:p>
            <a:endParaRPr lang="en-ZA" sz="300" dirty="0">
              <a:solidFill>
                <a:srgbClr val="000000"/>
              </a:solidFill>
              <a:latin typeface="-webkit-standard"/>
            </a:endParaRPr>
          </a:p>
          <a:p>
            <a:r>
              <a:rPr lang="en-ZA" sz="700" b="0" i="0" u="none" strike="noStrike" dirty="0">
                <a:solidFill>
                  <a:srgbClr val="000000"/>
                </a:solidFill>
                <a:effectLst/>
                <a:latin typeface="-webkit-standard"/>
              </a:rPr>
              <a:t>Once purchased, the client owns the solar system and is responsible for its maintenance and operation. </a:t>
            </a:r>
            <a:endParaRPr lang="en-US" sz="700" dirty="0"/>
          </a:p>
        </p:txBody>
      </p:sp>
      <p:sp>
        <p:nvSpPr>
          <p:cNvPr id="16" name="TextBox 15">
            <a:extLst>
              <a:ext uri="{FF2B5EF4-FFF2-40B4-BE49-F238E27FC236}">
                <a16:creationId xmlns:a16="http://schemas.microsoft.com/office/drawing/2014/main" id="{D4C10525-7A0B-6807-A3EC-0B613641F78F}"/>
              </a:ext>
            </a:extLst>
          </p:cNvPr>
          <p:cNvSpPr txBox="1"/>
          <p:nvPr/>
        </p:nvSpPr>
        <p:spPr>
          <a:xfrm>
            <a:off x="3258965" y="4117575"/>
            <a:ext cx="3378902" cy="1200329"/>
          </a:xfrm>
          <a:prstGeom prst="rect">
            <a:avLst/>
          </a:prstGeom>
          <a:noFill/>
        </p:spPr>
        <p:txBody>
          <a:bodyPr wrap="square" rtlCol="0">
            <a:spAutoFit/>
          </a:bodyPr>
          <a:lstStyle/>
          <a:p>
            <a:r>
              <a:rPr lang="en-US" sz="1000" dirty="0"/>
              <a:t>System Buy Back</a:t>
            </a:r>
          </a:p>
          <a:p>
            <a:r>
              <a:rPr lang="en-ZA" sz="700" b="0" i="0" u="none" strike="noStrike" dirty="0">
                <a:solidFill>
                  <a:srgbClr val="000000"/>
                </a:solidFill>
                <a:effectLst/>
                <a:latin typeface="-webkit-standard"/>
              </a:rPr>
              <a:t>A System Buy Back allows a client to sell their solar system to us at an agreed-upon price, providing flexibility and potentially reducing the financial risks and balance sheet burden associated with long-term ownership.</a:t>
            </a:r>
            <a:endParaRPr lang="en-US" sz="700" dirty="0"/>
          </a:p>
          <a:p>
            <a:endParaRPr lang="en-ZA" sz="300" b="0" i="0" u="none" strike="noStrike" dirty="0">
              <a:solidFill>
                <a:srgbClr val="000000"/>
              </a:solidFill>
              <a:effectLst/>
              <a:latin typeface="-webkit-standard"/>
            </a:endParaRPr>
          </a:p>
          <a:p>
            <a:r>
              <a:rPr lang="en-ZA" sz="700" dirty="0">
                <a:solidFill>
                  <a:srgbClr val="000000"/>
                </a:solidFill>
                <a:latin typeface="-webkit-standard"/>
              </a:rPr>
              <a:t>This option</a:t>
            </a:r>
            <a:r>
              <a:rPr lang="en-ZA" sz="700" b="0" i="0" u="none" strike="noStrike" dirty="0">
                <a:solidFill>
                  <a:srgbClr val="000000"/>
                </a:solidFill>
                <a:effectLst/>
                <a:latin typeface="-webkit-standard"/>
              </a:rPr>
              <a:t> typically involves scenarios where the client initially purchases a solar energy system outright or through financing, which </a:t>
            </a:r>
            <a:r>
              <a:rPr lang="en-ZA" sz="700" dirty="0">
                <a:solidFill>
                  <a:srgbClr val="000000"/>
                </a:solidFill>
                <a:latin typeface="-webkit-standard"/>
              </a:rPr>
              <a:t>the client wishes to change to a PPA due to changing circumstances or to manage financial risks.</a:t>
            </a:r>
          </a:p>
          <a:p>
            <a:endParaRPr lang="en-ZA" sz="300" dirty="0">
              <a:solidFill>
                <a:srgbClr val="000000"/>
              </a:solidFill>
              <a:latin typeface="-webkit-standard"/>
            </a:endParaRPr>
          </a:p>
          <a:p>
            <a:r>
              <a:rPr lang="en-ZA" sz="700" dirty="0">
                <a:solidFill>
                  <a:srgbClr val="000000"/>
                </a:solidFill>
                <a:latin typeface="-webkit-standard"/>
              </a:rPr>
              <a:t>Such a buy back can also be incorporated with enhancing the existing solar system with the incorporation of a battery energy storage solution. </a:t>
            </a:r>
            <a:endParaRPr lang="en-US" sz="700" dirty="0"/>
          </a:p>
        </p:txBody>
      </p:sp>
      <p:pic>
        <p:nvPicPr>
          <p:cNvPr id="17" name="Picture 16">
            <a:extLst>
              <a:ext uri="{FF2B5EF4-FFF2-40B4-BE49-F238E27FC236}">
                <a16:creationId xmlns:a16="http://schemas.microsoft.com/office/drawing/2014/main" id="{3424A586-790F-F143-7C6C-19A88D663FE1}"/>
              </a:ext>
            </a:extLst>
          </p:cNvPr>
          <p:cNvPicPr>
            <a:picLocks noChangeAspect="1"/>
          </p:cNvPicPr>
          <p:nvPr/>
        </p:nvPicPr>
        <p:blipFill>
          <a:blip r:embed="rId10"/>
          <a:stretch>
            <a:fillRect/>
          </a:stretch>
        </p:blipFill>
        <p:spPr>
          <a:xfrm>
            <a:off x="511724" y="5222547"/>
            <a:ext cx="2646568" cy="1139495"/>
          </a:xfrm>
          <a:prstGeom prst="rect">
            <a:avLst/>
          </a:prstGeom>
        </p:spPr>
      </p:pic>
      <p:sp>
        <p:nvSpPr>
          <p:cNvPr id="18" name="TextBox 17">
            <a:extLst>
              <a:ext uri="{FF2B5EF4-FFF2-40B4-BE49-F238E27FC236}">
                <a16:creationId xmlns:a16="http://schemas.microsoft.com/office/drawing/2014/main" id="{7DDDB378-C889-AAC1-37E5-B3CA6EE51AF2}"/>
              </a:ext>
            </a:extLst>
          </p:cNvPr>
          <p:cNvSpPr txBox="1"/>
          <p:nvPr/>
        </p:nvSpPr>
        <p:spPr>
          <a:xfrm>
            <a:off x="3246539" y="5275569"/>
            <a:ext cx="3391328" cy="1107996"/>
          </a:xfrm>
          <a:prstGeom prst="rect">
            <a:avLst/>
          </a:prstGeom>
          <a:noFill/>
        </p:spPr>
        <p:txBody>
          <a:bodyPr wrap="square" rtlCol="0">
            <a:spAutoFit/>
          </a:bodyPr>
          <a:lstStyle/>
          <a:p>
            <a:r>
              <a:rPr lang="en-US" sz="1000" dirty="0"/>
              <a:t>Operations &amp; Maintenance</a:t>
            </a:r>
          </a:p>
          <a:p>
            <a:r>
              <a:rPr lang="en-ZA" sz="700" b="0" i="0" u="none" strike="noStrike" dirty="0">
                <a:solidFill>
                  <a:srgbClr val="000000"/>
                </a:solidFill>
                <a:effectLst/>
                <a:latin typeface="-webkit-standard"/>
              </a:rPr>
              <a:t>Operations and Maintenance services encompass the ongoing support and upkeep required to ensure the optimal performance and longevity of the solar energy system. </a:t>
            </a:r>
          </a:p>
          <a:p>
            <a:endParaRPr lang="en-ZA" sz="300" dirty="0">
              <a:solidFill>
                <a:srgbClr val="000000"/>
              </a:solidFill>
              <a:latin typeface="-webkit-standard"/>
            </a:endParaRPr>
          </a:p>
          <a:p>
            <a:r>
              <a:rPr lang="en-ZA" sz="700" b="0" i="0" u="none" strike="noStrike" dirty="0">
                <a:solidFill>
                  <a:srgbClr val="000000"/>
                </a:solidFill>
                <a:effectLst/>
                <a:latin typeface="-webkit-standard"/>
              </a:rPr>
              <a:t>This includes regular inspections, cleaning of solar panels, monitoring of system performance, troubleshooting and repairs, as well as handling any necessary paperwork related to warranties or regulatory compliance.</a:t>
            </a:r>
          </a:p>
          <a:p>
            <a:endParaRPr lang="en-ZA" sz="300" dirty="0">
              <a:solidFill>
                <a:srgbClr val="000000"/>
              </a:solidFill>
              <a:latin typeface="-webkit-standard"/>
            </a:endParaRPr>
          </a:p>
          <a:p>
            <a:r>
              <a:rPr lang="en-ZA" sz="700" b="0" i="0" u="none" strike="noStrike" dirty="0">
                <a:solidFill>
                  <a:srgbClr val="000000"/>
                </a:solidFill>
                <a:effectLst/>
                <a:latin typeface="-webkit-standard"/>
              </a:rPr>
              <a:t>By outsourcing O&amp;M to us, clients can focus on their core business activities while ensuring their solar investment continues to deliver maximum efficiency and savings.</a:t>
            </a:r>
            <a:endParaRPr lang="en-US" sz="700" dirty="0"/>
          </a:p>
        </p:txBody>
      </p:sp>
      <p:sp>
        <p:nvSpPr>
          <p:cNvPr id="19" name="TextBox 18">
            <a:extLst>
              <a:ext uri="{FF2B5EF4-FFF2-40B4-BE49-F238E27FC236}">
                <a16:creationId xmlns:a16="http://schemas.microsoft.com/office/drawing/2014/main" id="{EB6F2345-F581-FA26-C4FA-0972DBBE0DDB}"/>
              </a:ext>
            </a:extLst>
          </p:cNvPr>
          <p:cNvSpPr txBox="1"/>
          <p:nvPr/>
        </p:nvSpPr>
        <p:spPr>
          <a:xfrm>
            <a:off x="3344333" y="812799"/>
            <a:ext cx="3293534" cy="969496"/>
          </a:xfrm>
          <a:prstGeom prst="rect">
            <a:avLst/>
          </a:prstGeom>
          <a:noFill/>
        </p:spPr>
        <p:txBody>
          <a:bodyPr wrap="square" rtlCol="0">
            <a:spAutoFit/>
          </a:bodyPr>
          <a:lstStyle/>
          <a:p>
            <a:pPr algn="ctr"/>
            <a:r>
              <a:rPr lang="en-US" sz="1200" dirty="0"/>
              <a:t>Turnkey Renewable Energy Solutions</a:t>
            </a:r>
          </a:p>
          <a:p>
            <a:r>
              <a:rPr lang="en-US" sz="900" dirty="0"/>
              <a:t>BrightBlack Energy </a:t>
            </a:r>
            <a:r>
              <a:rPr lang="en-US" sz="900" dirty="0" err="1"/>
              <a:t>specialises</a:t>
            </a:r>
            <a:r>
              <a:rPr lang="en-US" sz="900" dirty="0"/>
              <a:t> in designing, installing, and maintaining rooftop solar and battery storage systems for commercial, industrial, property, and agricultural clients. We provide comprehensive solutions tailored to meet the unique energy needs of each business.</a:t>
            </a:r>
          </a:p>
        </p:txBody>
      </p:sp>
    </p:spTree>
    <p:extLst>
      <p:ext uri="{BB962C8B-B14F-4D97-AF65-F5344CB8AC3E}">
        <p14:creationId xmlns:p14="http://schemas.microsoft.com/office/powerpoint/2010/main" val="997708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D62F0F2-2493-3C97-8D9C-8AD6342FFCF3}"/>
              </a:ext>
            </a:extLst>
          </p:cNvPr>
          <p:cNvSpPr txBox="1"/>
          <p:nvPr/>
        </p:nvSpPr>
        <p:spPr>
          <a:xfrm>
            <a:off x="3895172" y="109057"/>
            <a:ext cx="2340528" cy="369332"/>
          </a:xfrm>
          <a:prstGeom prst="rect">
            <a:avLst/>
          </a:prstGeom>
          <a:noFill/>
        </p:spPr>
        <p:txBody>
          <a:bodyPr wrap="square" rtlCol="0">
            <a:spAutoFit/>
          </a:bodyPr>
          <a:lstStyle/>
          <a:p>
            <a:pPr algn="ctr"/>
            <a:r>
              <a:rPr lang="en-US" u="sng" dirty="0"/>
              <a:t>CONTENT: PROJECTS</a:t>
            </a:r>
          </a:p>
        </p:txBody>
      </p:sp>
      <p:sp>
        <p:nvSpPr>
          <p:cNvPr id="20" name="TextBox 19">
            <a:extLst>
              <a:ext uri="{FF2B5EF4-FFF2-40B4-BE49-F238E27FC236}">
                <a16:creationId xmlns:a16="http://schemas.microsoft.com/office/drawing/2014/main" id="{1B8BC415-6751-05F4-9F27-1E22C76824AF}"/>
              </a:ext>
            </a:extLst>
          </p:cNvPr>
          <p:cNvSpPr txBox="1"/>
          <p:nvPr/>
        </p:nvSpPr>
        <p:spPr>
          <a:xfrm>
            <a:off x="109058" y="114335"/>
            <a:ext cx="3431096" cy="369332"/>
          </a:xfrm>
          <a:prstGeom prst="rect">
            <a:avLst/>
          </a:prstGeom>
          <a:noFill/>
        </p:spPr>
        <p:txBody>
          <a:bodyPr wrap="square">
            <a:spAutoFit/>
          </a:bodyPr>
          <a:lstStyle/>
          <a:p>
            <a:pPr algn="ctr"/>
            <a:r>
              <a:rPr lang="en-ZA" b="1" i="0" u="none" strike="noStrike" dirty="0">
                <a:effectLst/>
                <a:latin typeface="var( --e-global-typography-8b9872d-font-family )"/>
              </a:rPr>
              <a:t>Local Services Wireframe Kit 1</a:t>
            </a:r>
          </a:p>
        </p:txBody>
      </p:sp>
      <p:pic>
        <p:nvPicPr>
          <p:cNvPr id="3" name="Picture 2">
            <a:extLst>
              <a:ext uri="{FF2B5EF4-FFF2-40B4-BE49-F238E27FC236}">
                <a16:creationId xmlns:a16="http://schemas.microsoft.com/office/drawing/2014/main" id="{95316F91-0D26-7313-176C-047217362131}"/>
              </a:ext>
            </a:extLst>
          </p:cNvPr>
          <p:cNvPicPr>
            <a:picLocks noChangeAspect="1"/>
          </p:cNvPicPr>
          <p:nvPr/>
        </p:nvPicPr>
        <p:blipFill rotWithShape="1">
          <a:blip r:embed="rId3"/>
          <a:srcRect b="6663"/>
          <a:stretch/>
        </p:blipFill>
        <p:spPr>
          <a:xfrm>
            <a:off x="511724" y="763684"/>
            <a:ext cx="2630075" cy="1039891"/>
          </a:xfrm>
          <a:prstGeom prst="rect">
            <a:avLst/>
          </a:prstGeom>
        </p:spPr>
      </p:pic>
      <p:pic>
        <p:nvPicPr>
          <p:cNvPr id="4" name="Picture 3">
            <a:extLst>
              <a:ext uri="{FF2B5EF4-FFF2-40B4-BE49-F238E27FC236}">
                <a16:creationId xmlns:a16="http://schemas.microsoft.com/office/drawing/2014/main" id="{1D9BD98D-7CC6-85E6-3561-45A9CD118CFF}"/>
              </a:ext>
            </a:extLst>
          </p:cNvPr>
          <p:cNvPicPr>
            <a:picLocks noChangeAspect="1"/>
          </p:cNvPicPr>
          <p:nvPr/>
        </p:nvPicPr>
        <p:blipFill>
          <a:blip r:embed="rId4"/>
          <a:stretch>
            <a:fillRect/>
          </a:stretch>
        </p:blipFill>
        <p:spPr>
          <a:xfrm>
            <a:off x="511724" y="1768680"/>
            <a:ext cx="2630075" cy="929659"/>
          </a:xfrm>
          <a:prstGeom prst="rect">
            <a:avLst/>
          </a:prstGeom>
        </p:spPr>
      </p:pic>
      <p:pic>
        <p:nvPicPr>
          <p:cNvPr id="5" name="Picture 4">
            <a:extLst>
              <a:ext uri="{FF2B5EF4-FFF2-40B4-BE49-F238E27FC236}">
                <a16:creationId xmlns:a16="http://schemas.microsoft.com/office/drawing/2014/main" id="{A257AF8C-D898-AFC5-25B5-809BB9FEDED4}"/>
              </a:ext>
            </a:extLst>
          </p:cNvPr>
          <p:cNvPicPr>
            <a:picLocks noChangeAspect="1"/>
          </p:cNvPicPr>
          <p:nvPr/>
        </p:nvPicPr>
        <p:blipFill>
          <a:blip r:embed="rId4"/>
          <a:stretch>
            <a:fillRect/>
          </a:stretch>
        </p:blipFill>
        <p:spPr>
          <a:xfrm>
            <a:off x="509568" y="2685727"/>
            <a:ext cx="2630075" cy="929659"/>
          </a:xfrm>
          <a:prstGeom prst="rect">
            <a:avLst/>
          </a:prstGeom>
        </p:spPr>
      </p:pic>
      <p:cxnSp>
        <p:nvCxnSpPr>
          <p:cNvPr id="8" name="Straight Connector 7">
            <a:extLst>
              <a:ext uri="{FF2B5EF4-FFF2-40B4-BE49-F238E27FC236}">
                <a16:creationId xmlns:a16="http://schemas.microsoft.com/office/drawing/2014/main" id="{36D1D6E5-B89B-A371-B7AD-FC7B65EB4C77}"/>
              </a:ext>
            </a:extLst>
          </p:cNvPr>
          <p:cNvCxnSpPr>
            <a:cxnSpLocks/>
          </p:cNvCxnSpPr>
          <p:nvPr/>
        </p:nvCxnSpPr>
        <p:spPr>
          <a:xfrm>
            <a:off x="509568" y="3512561"/>
            <a:ext cx="0" cy="586477"/>
          </a:xfrm>
          <a:prstGeom prst="line">
            <a:avLst/>
          </a:prstGeom>
          <a:ln w="9525">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A487ED7-C0AE-DEBA-3FF6-C8F9D02A1A3A}"/>
              </a:ext>
            </a:extLst>
          </p:cNvPr>
          <p:cNvCxnSpPr>
            <a:cxnSpLocks/>
          </p:cNvCxnSpPr>
          <p:nvPr/>
        </p:nvCxnSpPr>
        <p:spPr>
          <a:xfrm>
            <a:off x="3139643" y="3512561"/>
            <a:ext cx="0" cy="586477"/>
          </a:xfrm>
          <a:prstGeom prst="line">
            <a:avLst/>
          </a:prstGeom>
          <a:ln w="9525">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F7C3A867-7637-73B4-BEE1-97C55AC4D7B9}"/>
              </a:ext>
            </a:extLst>
          </p:cNvPr>
          <p:cNvPicPr>
            <a:picLocks noChangeAspect="1"/>
          </p:cNvPicPr>
          <p:nvPr/>
        </p:nvPicPr>
        <p:blipFill>
          <a:blip r:embed="rId5"/>
          <a:stretch>
            <a:fillRect/>
          </a:stretch>
        </p:blipFill>
        <p:spPr>
          <a:xfrm>
            <a:off x="511724" y="4112345"/>
            <a:ext cx="2646568" cy="968571"/>
          </a:xfrm>
          <a:prstGeom prst="rect">
            <a:avLst/>
          </a:prstGeom>
        </p:spPr>
      </p:pic>
      <p:pic>
        <p:nvPicPr>
          <p:cNvPr id="11" name="Picture 10">
            <a:extLst>
              <a:ext uri="{FF2B5EF4-FFF2-40B4-BE49-F238E27FC236}">
                <a16:creationId xmlns:a16="http://schemas.microsoft.com/office/drawing/2014/main" id="{3341E530-4733-B5C1-0480-29009AE4C633}"/>
              </a:ext>
            </a:extLst>
          </p:cNvPr>
          <p:cNvPicPr>
            <a:picLocks noChangeAspect="1"/>
          </p:cNvPicPr>
          <p:nvPr/>
        </p:nvPicPr>
        <p:blipFill>
          <a:blip r:embed="rId6"/>
          <a:stretch>
            <a:fillRect/>
          </a:stretch>
        </p:blipFill>
        <p:spPr>
          <a:xfrm>
            <a:off x="511724" y="5068505"/>
            <a:ext cx="2646568" cy="641425"/>
          </a:xfrm>
          <a:prstGeom prst="rect">
            <a:avLst/>
          </a:prstGeom>
        </p:spPr>
      </p:pic>
      <p:sp>
        <p:nvSpPr>
          <p:cNvPr id="12" name="TextBox 11">
            <a:extLst>
              <a:ext uri="{FF2B5EF4-FFF2-40B4-BE49-F238E27FC236}">
                <a16:creationId xmlns:a16="http://schemas.microsoft.com/office/drawing/2014/main" id="{E5B3EE47-90D0-5850-0BB7-F1C71EC015A1}"/>
              </a:ext>
            </a:extLst>
          </p:cNvPr>
          <p:cNvSpPr txBox="1"/>
          <p:nvPr/>
        </p:nvSpPr>
        <p:spPr>
          <a:xfrm>
            <a:off x="1488263" y="3701745"/>
            <a:ext cx="662152" cy="261610"/>
          </a:xfrm>
          <a:prstGeom prst="rect">
            <a:avLst/>
          </a:prstGeom>
          <a:noFill/>
        </p:spPr>
        <p:txBody>
          <a:bodyPr wrap="square" rtlCol="0">
            <a:spAutoFit/>
          </a:bodyPr>
          <a:lstStyle/>
          <a:p>
            <a:pPr algn="ctr"/>
            <a:r>
              <a:rPr lang="en-US" sz="1050" dirty="0"/>
              <a:t>etc.</a:t>
            </a:r>
          </a:p>
        </p:txBody>
      </p:sp>
      <p:sp>
        <p:nvSpPr>
          <p:cNvPr id="13" name="TextBox 12">
            <a:extLst>
              <a:ext uri="{FF2B5EF4-FFF2-40B4-BE49-F238E27FC236}">
                <a16:creationId xmlns:a16="http://schemas.microsoft.com/office/drawing/2014/main" id="{E89342F4-5078-1655-E3DD-F27C73B2F1D5}"/>
              </a:ext>
            </a:extLst>
          </p:cNvPr>
          <p:cNvSpPr txBox="1"/>
          <p:nvPr/>
        </p:nvSpPr>
        <p:spPr>
          <a:xfrm>
            <a:off x="4061196" y="605397"/>
            <a:ext cx="1999068" cy="369332"/>
          </a:xfrm>
          <a:prstGeom prst="rect">
            <a:avLst/>
          </a:prstGeom>
          <a:noFill/>
          <a:ln w="9525">
            <a:solidFill>
              <a:srgbClr val="FF0000"/>
            </a:solidFill>
          </a:ln>
        </p:spPr>
        <p:txBody>
          <a:bodyPr wrap="square" rtlCol="0">
            <a:spAutoFit/>
          </a:bodyPr>
          <a:lstStyle/>
          <a:p>
            <a:pPr algn="ctr"/>
            <a:r>
              <a:rPr lang="en-US" sz="900" dirty="0">
                <a:solidFill>
                  <a:srgbClr val="FF0000"/>
                </a:solidFill>
              </a:rPr>
              <a:t>Assuming the blog template can be used for our projects page</a:t>
            </a:r>
          </a:p>
        </p:txBody>
      </p:sp>
      <p:sp>
        <p:nvSpPr>
          <p:cNvPr id="14" name="TextBox 13">
            <a:extLst>
              <a:ext uri="{FF2B5EF4-FFF2-40B4-BE49-F238E27FC236}">
                <a16:creationId xmlns:a16="http://schemas.microsoft.com/office/drawing/2014/main" id="{228B468D-A36B-547D-D85D-CEF15F8A0CED}"/>
              </a:ext>
            </a:extLst>
          </p:cNvPr>
          <p:cNvSpPr txBox="1"/>
          <p:nvPr/>
        </p:nvSpPr>
        <p:spPr>
          <a:xfrm>
            <a:off x="4083268" y="1153647"/>
            <a:ext cx="1954924" cy="507831"/>
          </a:xfrm>
          <a:prstGeom prst="rect">
            <a:avLst/>
          </a:prstGeom>
          <a:noFill/>
        </p:spPr>
        <p:txBody>
          <a:bodyPr wrap="square" rtlCol="0">
            <a:spAutoFit/>
          </a:bodyPr>
          <a:lstStyle/>
          <a:p>
            <a:pPr algn="ctr"/>
            <a:r>
              <a:rPr lang="en-US" sz="900" dirty="0"/>
              <a:t>Space for brief descriptions of our projects should be fine. We don’t need to ‘Read More’ options</a:t>
            </a:r>
          </a:p>
        </p:txBody>
      </p:sp>
      <p:sp>
        <p:nvSpPr>
          <p:cNvPr id="16" name="TextBox 15">
            <a:extLst>
              <a:ext uri="{FF2B5EF4-FFF2-40B4-BE49-F238E27FC236}">
                <a16:creationId xmlns:a16="http://schemas.microsoft.com/office/drawing/2014/main" id="{5B6CB783-E6D4-038F-AD5A-84D3637C2147}"/>
              </a:ext>
            </a:extLst>
          </p:cNvPr>
          <p:cNvSpPr txBox="1"/>
          <p:nvPr/>
        </p:nvSpPr>
        <p:spPr>
          <a:xfrm>
            <a:off x="3915457" y="4433734"/>
            <a:ext cx="2238928" cy="261610"/>
          </a:xfrm>
          <a:prstGeom prst="rect">
            <a:avLst/>
          </a:prstGeom>
          <a:noFill/>
        </p:spPr>
        <p:txBody>
          <a:bodyPr wrap="square" rtlCol="0">
            <a:spAutoFit/>
          </a:bodyPr>
          <a:lstStyle/>
          <a:p>
            <a:pPr algn="ctr"/>
            <a:r>
              <a:rPr lang="en-US" sz="1100" dirty="0"/>
              <a:t>&lt;same as home page&gt;</a:t>
            </a:r>
          </a:p>
        </p:txBody>
      </p:sp>
      <p:sp>
        <p:nvSpPr>
          <p:cNvPr id="17" name="TextBox 16">
            <a:extLst>
              <a:ext uri="{FF2B5EF4-FFF2-40B4-BE49-F238E27FC236}">
                <a16:creationId xmlns:a16="http://schemas.microsoft.com/office/drawing/2014/main" id="{F853D6F3-6744-2F9B-6DBD-F8A46CF69237}"/>
              </a:ext>
            </a:extLst>
          </p:cNvPr>
          <p:cNvSpPr txBox="1"/>
          <p:nvPr/>
        </p:nvSpPr>
        <p:spPr>
          <a:xfrm>
            <a:off x="3915457" y="5221134"/>
            <a:ext cx="2238928" cy="261610"/>
          </a:xfrm>
          <a:prstGeom prst="rect">
            <a:avLst/>
          </a:prstGeom>
          <a:noFill/>
        </p:spPr>
        <p:txBody>
          <a:bodyPr wrap="square" rtlCol="0">
            <a:spAutoFit/>
          </a:bodyPr>
          <a:lstStyle/>
          <a:p>
            <a:pPr algn="ctr"/>
            <a:r>
              <a:rPr lang="en-US" sz="1100" dirty="0"/>
              <a:t>&lt;same as home page&gt;</a:t>
            </a:r>
          </a:p>
        </p:txBody>
      </p:sp>
      <p:sp>
        <p:nvSpPr>
          <p:cNvPr id="18" name="TextBox 17">
            <a:extLst>
              <a:ext uri="{FF2B5EF4-FFF2-40B4-BE49-F238E27FC236}">
                <a16:creationId xmlns:a16="http://schemas.microsoft.com/office/drawing/2014/main" id="{63F93E54-1224-6D82-7A1B-53CA06BA3EA1}"/>
              </a:ext>
            </a:extLst>
          </p:cNvPr>
          <p:cNvSpPr txBox="1"/>
          <p:nvPr/>
        </p:nvSpPr>
        <p:spPr>
          <a:xfrm>
            <a:off x="4105340" y="2124736"/>
            <a:ext cx="1954924" cy="1615827"/>
          </a:xfrm>
          <a:prstGeom prst="rect">
            <a:avLst/>
          </a:prstGeom>
          <a:noFill/>
        </p:spPr>
        <p:txBody>
          <a:bodyPr wrap="square" rtlCol="0">
            <a:spAutoFit/>
          </a:bodyPr>
          <a:lstStyle/>
          <a:p>
            <a:pPr algn="ctr"/>
            <a:r>
              <a:rPr lang="en-US" sz="900" dirty="0"/>
              <a:t>Can you lift the existing projects from our existing website?</a:t>
            </a:r>
          </a:p>
          <a:p>
            <a:pPr algn="ctr"/>
            <a:endParaRPr lang="en-US" sz="900" dirty="0"/>
          </a:p>
          <a:p>
            <a:pPr algn="ctr"/>
            <a:r>
              <a:rPr lang="en-US" sz="900" dirty="0"/>
              <a:t>And then we can add more projects using the functionality that will allow us to load new projects.</a:t>
            </a:r>
          </a:p>
          <a:p>
            <a:pPr algn="ctr"/>
            <a:endParaRPr lang="en-US" sz="900" dirty="0"/>
          </a:p>
          <a:p>
            <a:pPr algn="ctr"/>
            <a:r>
              <a:rPr lang="en-US" sz="900" dirty="0"/>
              <a:t>Can projects automatically be ordered by date that we insert from oldest at the bottom to latest at the top of the page?</a:t>
            </a:r>
          </a:p>
        </p:txBody>
      </p:sp>
    </p:spTree>
    <p:extLst>
      <p:ext uri="{BB962C8B-B14F-4D97-AF65-F5344CB8AC3E}">
        <p14:creationId xmlns:p14="http://schemas.microsoft.com/office/powerpoint/2010/main" val="50642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D62F0F2-2493-3C97-8D9C-8AD6342FFCF3}"/>
              </a:ext>
            </a:extLst>
          </p:cNvPr>
          <p:cNvSpPr txBox="1"/>
          <p:nvPr/>
        </p:nvSpPr>
        <p:spPr>
          <a:xfrm>
            <a:off x="3882472" y="109057"/>
            <a:ext cx="2340528" cy="369332"/>
          </a:xfrm>
          <a:prstGeom prst="rect">
            <a:avLst/>
          </a:prstGeom>
          <a:noFill/>
        </p:spPr>
        <p:txBody>
          <a:bodyPr wrap="square" rtlCol="0">
            <a:spAutoFit/>
          </a:bodyPr>
          <a:lstStyle/>
          <a:p>
            <a:pPr algn="ctr"/>
            <a:r>
              <a:rPr lang="en-US" u="sng" dirty="0"/>
              <a:t>CONTENT: CONTACT</a:t>
            </a:r>
          </a:p>
        </p:txBody>
      </p:sp>
      <p:sp>
        <p:nvSpPr>
          <p:cNvPr id="20" name="TextBox 19">
            <a:extLst>
              <a:ext uri="{FF2B5EF4-FFF2-40B4-BE49-F238E27FC236}">
                <a16:creationId xmlns:a16="http://schemas.microsoft.com/office/drawing/2014/main" id="{1B8BC415-6751-05F4-9F27-1E22C76824AF}"/>
              </a:ext>
            </a:extLst>
          </p:cNvPr>
          <p:cNvSpPr txBox="1"/>
          <p:nvPr/>
        </p:nvSpPr>
        <p:spPr>
          <a:xfrm>
            <a:off x="109058" y="114335"/>
            <a:ext cx="3431096" cy="369332"/>
          </a:xfrm>
          <a:prstGeom prst="rect">
            <a:avLst/>
          </a:prstGeom>
          <a:noFill/>
        </p:spPr>
        <p:txBody>
          <a:bodyPr wrap="square">
            <a:spAutoFit/>
          </a:bodyPr>
          <a:lstStyle/>
          <a:p>
            <a:pPr algn="ctr"/>
            <a:r>
              <a:rPr lang="en-ZA" b="1" i="0" u="none" strike="noStrike" dirty="0">
                <a:effectLst/>
                <a:latin typeface="var( --e-global-typography-8b9872d-font-family )"/>
              </a:rPr>
              <a:t>Local Services Wireframe Kit 1</a:t>
            </a:r>
          </a:p>
        </p:txBody>
      </p:sp>
      <p:pic>
        <p:nvPicPr>
          <p:cNvPr id="4" name="Picture 3">
            <a:extLst>
              <a:ext uri="{FF2B5EF4-FFF2-40B4-BE49-F238E27FC236}">
                <a16:creationId xmlns:a16="http://schemas.microsoft.com/office/drawing/2014/main" id="{3C8EB611-A91E-AC24-DA28-BEA995AD081E}"/>
              </a:ext>
            </a:extLst>
          </p:cNvPr>
          <p:cNvPicPr>
            <a:picLocks noChangeAspect="1"/>
          </p:cNvPicPr>
          <p:nvPr/>
        </p:nvPicPr>
        <p:blipFill>
          <a:blip r:embed="rId3"/>
          <a:stretch>
            <a:fillRect/>
          </a:stretch>
        </p:blipFill>
        <p:spPr>
          <a:xfrm>
            <a:off x="511724" y="763684"/>
            <a:ext cx="2634143" cy="1172560"/>
          </a:xfrm>
          <a:prstGeom prst="rect">
            <a:avLst/>
          </a:prstGeom>
        </p:spPr>
      </p:pic>
      <p:pic>
        <p:nvPicPr>
          <p:cNvPr id="5" name="Picture 4">
            <a:extLst>
              <a:ext uri="{FF2B5EF4-FFF2-40B4-BE49-F238E27FC236}">
                <a16:creationId xmlns:a16="http://schemas.microsoft.com/office/drawing/2014/main" id="{348927E7-50E3-020E-E8E4-1C50C3186FEB}"/>
              </a:ext>
            </a:extLst>
          </p:cNvPr>
          <p:cNvPicPr>
            <a:picLocks noChangeAspect="1"/>
          </p:cNvPicPr>
          <p:nvPr/>
        </p:nvPicPr>
        <p:blipFill>
          <a:blip r:embed="rId4"/>
          <a:stretch>
            <a:fillRect/>
          </a:stretch>
        </p:blipFill>
        <p:spPr>
          <a:xfrm>
            <a:off x="511724" y="1931672"/>
            <a:ext cx="2634143" cy="951218"/>
          </a:xfrm>
          <a:prstGeom prst="rect">
            <a:avLst/>
          </a:prstGeom>
        </p:spPr>
      </p:pic>
      <p:pic>
        <p:nvPicPr>
          <p:cNvPr id="7" name="Picture 6">
            <a:extLst>
              <a:ext uri="{FF2B5EF4-FFF2-40B4-BE49-F238E27FC236}">
                <a16:creationId xmlns:a16="http://schemas.microsoft.com/office/drawing/2014/main" id="{51B7993E-321F-EF73-DC35-57BB1D7486EC}"/>
              </a:ext>
            </a:extLst>
          </p:cNvPr>
          <p:cNvPicPr>
            <a:picLocks noChangeAspect="1"/>
          </p:cNvPicPr>
          <p:nvPr/>
        </p:nvPicPr>
        <p:blipFill>
          <a:blip r:embed="rId5"/>
          <a:stretch>
            <a:fillRect/>
          </a:stretch>
        </p:blipFill>
        <p:spPr>
          <a:xfrm>
            <a:off x="511724" y="2869678"/>
            <a:ext cx="2634142" cy="671340"/>
          </a:xfrm>
          <a:prstGeom prst="rect">
            <a:avLst/>
          </a:prstGeom>
        </p:spPr>
      </p:pic>
      <p:pic>
        <p:nvPicPr>
          <p:cNvPr id="8" name="Picture 7">
            <a:extLst>
              <a:ext uri="{FF2B5EF4-FFF2-40B4-BE49-F238E27FC236}">
                <a16:creationId xmlns:a16="http://schemas.microsoft.com/office/drawing/2014/main" id="{BBA06566-384E-229D-8A00-0F093D229453}"/>
              </a:ext>
            </a:extLst>
          </p:cNvPr>
          <p:cNvPicPr>
            <a:picLocks noChangeAspect="1"/>
          </p:cNvPicPr>
          <p:nvPr/>
        </p:nvPicPr>
        <p:blipFill>
          <a:blip r:embed="rId6"/>
          <a:stretch>
            <a:fillRect/>
          </a:stretch>
        </p:blipFill>
        <p:spPr>
          <a:xfrm>
            <a:off x="511724" y="3530146"/>
            <a:ext cx="2629235" cy="965879"/>
          </a:xfrm>
          <a:prstGeom prst="rect">
            <a:avLst/>
          </a:prstGeom>
        </p:spPr>
      </p:pic>
      <p:pic>
        <p:nvPicPr>
          <p:cNvPr id="9" name="Picture 8">
            <a:extLst>
              <a:ext uri="{FF2B5EF4-FFF2-40B4-BE49-F238E27FC236}">
                <a16:creationId xmlns:a16="http://schemas.microsoft.com/office/drawing/2014/main" id="{ABF940B6-B053-40F1-04EC-1E86893C1EA7}"/>
              </a:ext>
            </a:extLst>
          </p:cNvPr>
          <p:cNvPicPr>
            <a:picLocks noChangeAspect="1"/>
          </p:cNvPicPr>
          <p:nvPr/>
        </p:nvPicPr>
        <p:blipFill>
          <a:blip r:embed="rId7"/>
          <a:stretch>
            <a:fillRect/>
          </a:stretch>
        </p:blipFill>
        <p:spPr>
          <a:xfrm>
            <a:off x="511724" y="4514061"/>
            <a:ext cx="2629235" cy="635398"/>
          </a:xfrm>
          <a:prstGeom prst="rect">
            <a:avLst/>
          </a:prstGeom>
        </p:spPr>
      </p:pic>
      <p:sp>
        <p:nvSpPr>
          <p:cNvPr id="10" name="TextBox 9">
            <a:extLst>
              <a:ext uri="{FF2B5EF4-FFF2-40B4-BE49-F238E27FC236}">
                <a16:creationId xmlns:a16="http://schemas.microsoft.com/office/drawing/2014/main" id="{40962D1C-E298-0391-E0D1-0E2E2549C446}"/>
              </a:ext>
            </a:extLst>
          </p:cNvPr>
          <p:cNvSpPr txBox="1"/>
          <p:nvPr/>
        </p:nvSpPr>
        <p:spPr>
          <a:xfrm>
            <a:off x="3789336" y="3061786"/>
            <a:ext cx="2238928" cy="261610"/>
          </a:xfrm>
          <a:prstGeom prst="rect">
            <a:avLst/>
          </a:prstGeom>
          <a:noFill/>
        </p:spPr>
        <p:txBody>
          <a:bodyPr wrap="square" rtlCol="0">
            <a:spAutoFit/>
          </a:bodyPr>
          <a:lstStyle/>
          <a:p>
            <a:pPr algn="ctr"/>
            <a:r>
              <a:rPr lang="en-US" sz="1100" dirty="0"/>
              <a:t>&lt;same as home page&gt;</a:t>
            </a:r>
          </a:p>
        </p:txBody>
      </p:sp>
      <p:sp>
        <p:nvSpPr>
          <p:cNvPr id="11" name="TextBox 10">
            <a:extLst>
              <a:ext uri="{FF2B5EF4-FFF2-40B4-BE49-F238E27FC236}">
                <a16:creationId xmlns:a16="http://schemas.microsoft.com/office/drawing/2014/main" id="{E89CE18B-C519-5AD6-7763-D74A7A179A71}"/>
              </a:ext>
            </a:extLst>
          </p:cNvPr>
          <p:cNvSpPr txBox="1"/>
          <p:nvPr/>
        </p:nvSpPr>
        <p:spPr>
          <a:xfrm>
            <a:off x="3789336" y="3883052"/>
            <a:ext cx="2238928" cy="261610"/>
          </a:xfrm>
          <a:prstGeom prst="rect">
            <a:avLst/>
          </a:prstGeom>
          <a:noFill/>
        </p:spPr>
        <p:txBody>
          <a:bodyPr wrap="square" rtlCol="0">
            <a:spAutoFit/>
          </a:bodyPr>
          <a:lstStyle/>
          <a:p>
            <a:pPr algn="ctr"/>
            <a:r>
              <a:rPr lang="en-US" sz="1100" dirty="0"/>
              <a:t>&lt;same as home page&gt;</a:t>
            </a:r>
          </a:p>
        </p:txBody>
      </p:sp>
      <p:sp>
        <p:nvSpPr>
          <p:cNvPr id="12" name="TextBox 11">
            <a:extLst>
              <a:ext uri="{FF2B5EF4-FFF2-40B4-BE49-F238E27FC236}">
                <a16:creationId xmlns:a16="http://schemas.microsoft.com/office/drawing/2014/main" id="{2143EF3D-D32A-7FDF-F465-2849006B621A}"/>
              </a:ext>
            </a:extLst>
          </p:cNvPr>
          <p:cNvSpPr txBox="1"/>
          <p:nvPr/>
        </p:nvSpPr>
        <p:spPr>
          <a:xfrm>
            <a:off x="3789336" y="4670452"/>
            <a:ext cx="2238928" cy="261610"/>
          </a:xfrm>
          <a:prstGeom prst="rect">
            <a:avLst/>
          </a:prstGeom>
          <a:noFill/>
        </p:spPr>
        <p:txBody>
          <a:bodyPr wrap="square" rtlCol="0">
            <a:spAutoFit/>
          </a:bodyPr>
          <a:lstStyle/>
          <a:p>
            <a:pPr algn="ctr"/>
            <a:r>
              <a:rPr lang="en-US" sz="1100" dirty="0"/>
              <a:t>&lt;same as home page&gt;</a:t>
            </a:r>
          </a:p>
        </p:txBody>
      </p:sp>
      <p:sp>
        <p:nvSpPr>
          <p:cNvPr id="13" name="TextBox 12">
            <a:extLst>
              <a:ext uri="{FF2B5EF4-FFF2-40B4-BE49-F238E27FC236}">
                <a16:creationId xmlns:a16="http://schemas.microsoft.com/office/drawing/2014/main" id="{0AE7EF17-3389-F012-678F-4F38ADE5D30B}"/>
              </a:ext>
            </a:extLst>
          </p:cNvPr>
          <p:cNvSpPr txBox="1"/>
          <p:nvPr/>
        </p:nvSpPr>
        <p:spPr>
          <a:xfrm>
            <a:off x="4193625" y="1226454"/>
            <a:ext cx="1576551" cy="369332"/>
          </a:xfrm>
          <a:prstGeom prst="rect">
            <a:avLst/>
          </a:prstGeom>
          <a:noFill/>
        </p:spPr>
        <p:txBody>
          <a:bodyPr wrap="square" rtlCol="0">
            <a:spAutoFit/>
          </a:bodyPr>
          <a:lstStyle/>
          <a:p>
            <a:pPr algn="ctr"/>
            <a:r>
              <a:rPr lang="en-ZA" sz="900" dirty="0"/>
              <a:t>010-0150700</a:t>
            </a:r>
          </a:p>
          <a:p>
            <a:pPr algn="ctr"/>
            <a:r>
              <a:rPr lang="en-ZA" sz="900" dirty="0" err="1"/>
              <a:t>consult@brightblack.co.za</a:t>
            </a:r>
            <a:endParaRPr lang="en-US" sz="900" dirty="0"/>
          </a:p>
        </p:txBody>
      </p:sp>
      <p:sp>
        <p:nvSpPr>
          <p:cNvPr id="14" name="TextBox 13">
            <a:extLst>
              <a:ext uri="{FF2B5EF4-FFF2-40B4-BE49-F238E27FC236}">
                <a16:creationId xmlns:a16="http://schemas.microsoft.com/office/drawing/2014/main" id="{767FF55A-4593-7D44-44A3-C49C95D620C0}"/>
              </a:ext>
            </a:extLst>
          </p:cNvPr>
          <p:cNvSpPr txBox="1"/>
          <p:nvPr/>
        </p:nvSpPr>
        <p:spPr>
          <a:xfrm>
            <a:off x="3652576" y="1930992"/>
            <a:ext cx="2753248" cy="1031051"/>
          </a:xfrm>
          <a:prstGeom prst="rect">
            <a:avLst/>
          </a:prstGeom>
          <a:noFill/>
        </p:spPr>
        <p:txBody>
          <a:bodyPr wrap="square" rtlCol="0">
            <a:spAutoFit/>
          </a:bodyPr>
          <a:lstStyle/>
          <a:p>
            <a:pPr algn="ctr"/>
            <a:r>
              <a:rPr lang="en-ZA" sz="700" dirty="0"/>
              <a:t>Can we have the following fields in the contact us form:</a:t>
            </a:r>
          </a:p>
          <a:p>
            <a:pPr algn="ctr"/>
            <a:r>
              <a:rPr lang="en-ZA" sz="600" dirty="0"/>
              <a:t>Name </a:t>
            </a:r>
            <a:r>
              <a:rPr lang="en-ZA" sz="600" dirty="0">
                <a:solidFill>
                  <a:srgbClr val="FF0000"/>
                </a:solidFill>
              </a:rPr>
              <a:t>*</a:t>
            </a:r>
            <a:endParaRPr lang="en-ZA" sz="600" dirty="0"/>
          </a:p>
          <a:p>
            <a:pPr algn="ctr"/>
            <a:r>
              <a:rPr lang="en-ZA" sz="600" dirty="0"/>
              <a:t>Surname </a:t>
            </a:r>
            <a:r>
              <a:rPr lang="en-ZA" sz="600" dirty="0">
                <a:solidFill>
                  <a:srgbClr val="FF0000"/>
                </a:solidFill>
              </a:rPr>
              <a:t>*</a:t>
            </a:r>
            <a:endParaRPr lang="en-ZA" sz="600" dirty="0"/>
          </a:p>
          <a:p>
            <a:pPr algn="ctr"/>
            <a:r>
              <a:rPr lang="en-ZA" sz="600" dirty="0"/>
              <a:t>Email address </a:t>
            </a:r>
            <a:r>
              <a:rPr lang="en-ZA" sz="600" dirty="0">
                <a:solidFill>
                  <a:srgbClr val="FF0000"/>
                </a:solidFill>
              </a:rPr>
              <a:t>*</a:t>
            </a:r>
            <a:endParaRPr lang="en-ZA" sz="600" dirty="0"/>
          </a:p>
          <a:p>
            <a:pPr algn="ctr"/>
            <a:r>
              <a:rPr lang="en-ZA" sz="600" dirty="0"/>
              <a:t>Contact number </a:t>
            </a:r>
            <a:r>
              <a:rPr lang="en-ZA" sz="600" dirty="0">
                <a:solidFill>
                  <a:srgbClr val="FF0000"/>
                </a:solidFill>
              </a:rPr>
              <a:t>*</a:t>
            </a:r>
            <a:endParaRPr lang="en-ZA" sz="600" dirty="0"/>
          </a:p>
          <a:p>
            <a:pPr algn="ctr"/>
            <a:r>
              <a:rPr lang="en-ZA" sz="600" dirty="0"/>
              <a:t>Business name </a:t>
            </a:r>
            <a:r>
              <a:rPr lang="en-ZA" sz="600" dirty="0">
                <a:solidFill>
                  <a:srgbClr val="FF0000"/>
                </a:solidFill>
              </a:rPr>
              <a:t>*</a:t>
            </a:r>
            <a:endParaRPr lang="en-ZA" sz="600" dirty="0"/>
          </a:p>
          <a:p>
            <a:pPr algn="ctr"/>
            <a:r>
              <a:rPr lang="en-ZA" sz="600" dirty="0"/>
              <a:t>Business address </a:t>
            </a:r>
            <a:r>
              <a:rPr lang="en-ZA" sz="600" dirty="0">
                <a:solidFill>
                  <a:srgbClr val="FF0000"/>
                </a:solidFill>
              </a:rPr>
              <a:t>*</a:t>
            </a:r>
            <a:endParaRPr lang="en-ZA" sz="600" dirty="0"/>
          </a:p>
          <a:p>
            <a:pPr algn="ctr"/>
            <a:r>
              <a:rPr lang="en-ZA" sz="600" dirty="0"/>
              <a:t>Solution interested in </a:t>
            </a:r>
            <a:r>
              <a:rPr lang="en-ZA" sz="600" dirty="0">
                <a:solidFill>
                  <a:srgbClr val="FF0000"/>
                </a:solidFill>
              </a:rPr>
              <a:t>* </a:t>
            </a:r>
            <a:r>
              <a:rPr lang="en-ZA" sz="400" i="1" dirty="0"/>
              <a:t>(drop down: Solar Solution, Battery Solution, Solar &amp; Battery Solution)</a:t>
            </a:r>
            <a:r>
              <a:rPr lang="en-ZA" sz="600" dirty="0"/>
              <a:t> </a:t>
            </a:r>
          </a:p>
          <a:p>
            <a:pPr algn="ctr"/>
            <a:r>
              <a:rPr lang="en-ZA" sz="600" dirty="0"/>
              <a:t>Estimated monthly energy consumption (in kWh)</a:t>
            </a:r>
          </a:p>
          <a:p>
            <a:pPr algn="ctr"/>
            <a:r>
              <a:rPr lang="en-ZA" sz="600" dirty="0"/>
              <a:t>Message </a:t>
            </a:r>
            <a:r>
              <a:rPr lang="en-ZA" sz="600" dirty="0">
                <a:solidFill>
                  <a:srgbClr val="FF0000"/>
                </a:solidFill>
              </a:rPr>
              <a:t>* </a:t>
            </a:r>
            <a:r>
              <a:rPr lang="en-ZA" sz="400" i="1" dirty="0"/>
              <a:t>(What would they like to enquire about?)</a:t>
            </a:r>
            <a:endParaRPr lang="en-US" sz="600" i="1" dirty="0"/>
          </a:p>
        </p:txBody>
      </p:sp>
    </p:spTree>
    <p:extLst>
      <p:ext uri="{BB962C8B-B14F-4D97-AF65-F5344CB8AC3E}">
        <p14:creationId xmlns:p14="http://schemas.microsoft.com/office/powerpoint/2010/main" val="145155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D62F0F2-2493-3C97-8D9C-8AD6342FFCF3}"/>
              </a:ext>
            </a:extLst>
          </p:cNvPr>
          <p:cNvSpPr txBox="1"/>
          <p:nvPr/>
        </p:nvSpPr>
        <p:spPr>
          <a:xfrm>
            <a:off x="2258736" y="159857"/>
            <a:ext cx="2340528" cy="369332"/>
          </a:xfrm>
          <a:prstGeom prst="rect">
            <a:avLst/>
          </a:prstGeom>
          <a:noFill/>
        </p:spPr>
        <p:txBody>
          <a:bodyPr wrap="square" rtlCol="0">
            <a:spAutoFit/>
          </a:bodyPr>
          <a:lstStyle/>
          <a:p>
            <a:pPr algn="ctr"/>
            <a:r>
              <a:rPr lang="en-US" u="sng" dirty="0"/>
              <a:t>CONTENT: FAQs</a:t>
            </a:r>
          </a:p>
        </p:txBody>
      </p:sp>
      <p:sp>
        <p:nvSpPr>
          <p:cNvPr id="2" name="TextBox 1">
            <a:extLst>
              <a:ext uri="{FF2B5EF4-FFF2-40B4-BE49-F238E27FC236}">
                <a16:creationId xmlns:a16="http://schemas.microsoft.com/office/drawing/2014/main" id="{7452234A-CA50-E536-99E5-10400B679318}"/>
              </a:ext>
            </a:extLst>
          </p:cNvPr>
          <p:cNvSpPr txBox="1"/>
          <p:nvPr/>
        </p:nvSpPr>
        <p:spPr>
          <a:xfrm>
            <a:off x="677333" y="880533"/>
            <a:ext cx="5740400" cy="11079956"/>
          </a:xfrm>
          <a:prstGeom prst="rect">
            <a:avLst/>
          </a:prstGeom>
          <a:noFill/>
        </p:spPr>
        <p:txBody>
          <a:bodyPr wrap="square" rtlCol="0">
            <a:spAutoFit/>
          </a:bodyPr>
          <a:lstStyle/>
          <a:p>
            <a:r>
              <a:rPr lang="en-US" sz="1050" dirty="0"/>
              <a:t>Frequently Asked Questions (FAQs)</a:t>
            </a:r>
          </a:p>
          <a:p>
            <a:endParaRPr lang="en-US" sz="1050" dirty="0"/>
          </a:p>
          <a:p>
            <a:r>
              <a:rPr lang="en-US" sz="1050" dirty="0"/>
              <a:t>1. What services does BrightBlack Energy offer?</a:t>
            </a:r>
          </a:p>
          <a:p>
            <a:r>
              <a:rPr lang="en-US" sz="1050" dirty="0"/>
              <a:t>   - BrightBlack Energy </a:t>
            </a:r>
            <a:r>
              <a:rPr lang="en-US" sz="1050" dirty="0" err="1"/>
              <a:t>specialises</a:t>
            </a:r>
            <a:r>
              <a:rPr lang="en-US" sz="1050" dirty="0"/>
              <a:t> in designing, installing, and maintaining rooftop solar and battery storage systems for commercial, industrial, property, and agricultural clients. We provide comprehensive solutions tailored to meet the unique energy needs of each business.</a:t>
            </a:r>
          </a:p>
          <a:p>
            <a:endParaRPr lang="en-US" sz="1050" dirty="0"/>
          </a:p>
          <a:p>
            <a:r>
              <a:rPr lang="en-US" sz="1050" dirty="0"/>
              <a:t>2. How does rooftop solar work?</a:t>
            </a:r>
          </a:p>
          <a:p>
            <a:r>
              <a:rPr lang="en-US" sz="1050" dirty="0"/>
              <a:t>   - Rooftop solar systems capture sunlight using photovoltaic (PV) panels and convert it into electricity. This electricity can be used to power your business operations, reducing reliance on the grid and lowering energy costs.</a:t>
            </a:r>
          </a:p>
          <a:p>
            <a:endParaRPr lang="en-US" sz="1050" dirty="0"/>
          </a:p>
          <a:p>
            <a:r>
              <a:rPr lang="en-US" sz="1050" dirty="0"/>
              <a:t>3. What are the benefits of installing a rooftop solar system?</a:t>
            </a:r>
          </a:p>
          <a:p>
            <a:r>
              <a:rPr lang="en-US" sz="1050" dirty="0"/>
              <a:t>   - Benefits include significant cost savings on energy bills, reduced carbon footprint, energy independence, and potential revenue from excess energy fed back into the grid.</a:t>
            </a:r>
          </a:p>
          <a:p>
            <a:endParaRPr lang="en-US" sz="1050" dirty="0"/>
          </a:p>
          <a:p>
            <a:r>
              <a:rPr lang="en-US" sz="1050" dirty="0"/>
              <a:t>4. How much can I save with a rooftop solar system?</a:t>
            </a:r>
          </a:p>
          <a:p>
            <a:r>
              <a:rPr lang="en-US" sz="1050" dirty="0"/>
              <a:t>   - Savings vary based on factors such as the size of the system, energy consumption, and local electricity rates. Our team can provide a detailed savings estimate based on your specific situation.</a:t>
            </a:r>
          </a:p>
          <a:p>
            <a:endParaRPr lang="en-US" sz="1050" dirty="0"/>
          </a:p>
          <a:p>
            <a:r>
              <a:rPr lang="en-US" sz="1050" dirty="0"/>
              <a:t>5. Is my business eligible for any incentives or rebates?</a:t>
            </a:r>
          </a:p>
          <a:p>
            <a:r>
              <a:rPr lang="en-US" sz="1050" dirty="0"/>
              <a:t>   - Yes, there are incentives available to businesses that invest in solar energy. Our experts will help you navigate these opportunities to maximize your savings.</a:t>
            </a:r>
          </a:p>
          <a:p>
            <a:endParaRPr lang="en-US" sz="1050" dirty="0"/>
          </a:p>
          <a:p>
            <a:r>
              <a:rPr lang="en-US" sz="1050" dirty="0"/>
              <a:t>6. How long does the installation process take?</a:t>
            </a:r>
          </a:p>
          <a:p>
            <a:r>
              <a:rPr lang="en-US" sz="1050" dirty="0"/>
              <a:t>   - The installation timeline depends on the size and complexity of the project. Typically, commercial installations take between a few weeks to a few months from initial consultation to system activation.</a:t>
            </a:r>
          </a:p>
          <a:p>
            <a:endParaRPr lang="en-US" sz="1050" dirty="0"/>
          </a:p>
          <a:p>
            <a:r>
              <a:rPr lang="en-US" sz="1050" dirty="0"/>
              <a:t>7. Will installing solar panels disrupt my business operations?</a:t>
            </a:r>
          </a:p>
          <a:p>
            <a:r>
              <a:rPr lang="en-US" sz="1050" dirty="0"/>
              <a:t>   - We strive to minimize any disruptions during the installation process. Our team works efficiently and can schedule installations in consultation with you to reduce impact on your business.</a:t>
            </a:r>
          </a:p>
          <a:p>
            <a:endParaRPr lang="en-US" sz="1050" dirty="0"/>
          </a:p>
          <a:p>
            <a:r>
              <a:rPr lang="en-US" sz="1050" dirty="0"/>
              <a:t>8. What kind of maintenance is required for rooftop solar systems?</a:t>
            </a:r>
          </a:p>
          <a:p>
            <a:r>
              <a:rPr lang="en-US" sz="1050" dirty="0"/>
              <a:t>   - Solar systems require minimal maintenance. Regular cleaning and periodic inspections ensure optimal performance. BrightBlack Energy offers operations and maintenance services to keep your system running smoothly.</a:t>
            </a:r>
          </a:p>
          <a:p>
            <a:endParaRPr lang="en-US" sz="1050" dirty="0"/>
          </a:p>
          <a:p>
            <a:r>
              <a:rPr lang="en-US" sz="1050" dirty="0"/>
              <a:t>9. What is the lifespan of a rooftop solar system?</a:t>
            </a:r>
          </a:p>
          <a:p>
            <a:r>
              <a:rPr lang="en-US" sz="1050" dirty="0"/>
              <a:t>   - Most solar panels have a lifespan of 25-30 years, with some systems lasting even longer. Inverters and other components may need replacement after 10-15 years.</a:t>
            </a:r>
          </a:p>
          <a:p>
            <a:endParaRPr lang="en-US" sz="1050" dirty="0"/>
          </a:p>
          <a:p>
            <a:r>
              <a:rPr lang="en-US" sz="1050" dirty="0"/>
              <a:t>10. Can I monitor my solar system’s performance?</a:t>
            </a:r>
          </a:p>
          <a:p>
            <a:r>
              <a:rPr lang="en-US" sz="1050" dirty="0"/>
              <a:t>    - Yes, our solar systems come with monitoring tools that allow you to track energy production and consumption in real-time, helping you optimize your energy usage.</a:t>
            </a:r>
          </a:p>
          <a:p>
            <a:endParaRPr lang="en-US" sz="1050" dirty="0"/>
          </a:p>
          <a:p>
            <a:r>
              <a:rPr lang="en-US" sz="1050" dirty="0"/>
              <a:t>11. What happens if my solar system generates more electricity than I need?</a:t>
            </a:r>
          </a:p>
          <a:p>
            <a:r>
              <a:rPr lang="en-US" sz="1050" dirty="0"/>
              <a:t>    - Excess electricity can be stored by integrating a battery energy storage solutions. Depending on your location and readiness of your electricity provider, excess energy can potential be fed back into the grid, often earning you credits or payments through net metering or feed-in tariff programs.</a:t>
            </a:r>
          </a:p>
          <a:p>
            <a:endParaRPr lang="en-US" sz="1050" dirty="0"/>
          </a:p>
          <a:p>
            <a:r>
              <a:rPr lang="en-US" sz="1050" dirty="0"/>
              <a:t>12. Is financing available for solar installations?</a:t>
            </a:r>
          </a:p>
          <a:p>
            <a:r>
              <a:rPr lang="en-US" sz="1050" dirty="0"/>
              <a:t>    - Yes, we offer financing in the form of power purchase agreements (PPAs) to make solar installations accessible and affordable for businesses.</a:t>
            </a:r>
          </a:p>
          <a:p>
            <a:endParaRPr lang="en-US" sz="1050" dirty="0"/>
          </a:p>
          <a:p>
            <a:r>
              <a:rPr lang="en-US" sz="1050" dirty="0"/>
              <a:t>13. How do I get started with BrightBlack Energy?</a:t>
            </a:r>
          </a:p>
          <a:p>
            <a:r>
              <a:rPr lang="en-US" sz="1050" dirty="0"/>
              <a:t>    - Contact us through our website or call our office to schedule a consultation. Our team will assess your energy needs and provide a </a:t>
            </a:r>
            <a:r>
              <a:rPr lang="en-US" sz="1050" dirty="0" err="1"/>
              <a:t>customised</a:t>
            </a:r>
            <a:r>
              <a:rPr lang="en-US" sz="1050" dirty="0"/>
              <a:t> solar solution for your business.</a:t>
            </a:r>
          </a:p>
          <a:p>
            <a:endParaRPr lang="en-US" sz="1050" dirty="0"/>
          </a:p>
          <a:p>
            <a:r>
              <a:rPr lang="en-US" sz="1050" dirty="0"/>
              <a:t>14. What sets BrightBlack Energy apart from other solar providers?</a:t>
            </a:r>
          </a:p>
          <a:p>
            <a:r>
              <a:rPr lang="en-US" sz="1050" dirty="0"/>
              <a:t>    - Our commitment to quality, innovation, and customer satisfaction sets us apart. We provide tailored solutions, exceptional service, and support throughout the entire lifecycle of your solar system. And we’ve been around for 20 years, with a focus on solar solutions for more than a decade.</a:t>
            </a:r>
          </a:p>
        </p:txBody>
      </p:sp>
    </p:spTree>
    <p:extLst>
      <p:ext uri="{BB962C8B-B14F-4D97-AF65-F5344CB8AC3E}">
        <p14:creationId xmlns:p14="http://schemas.microsoft.com/office/powerpoint/2010/main" val="30097909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20668</TotalTime>
  <Words>2243</Words>
  <Application>Microsoft Macintosh PowerPoint</Application>
  <PresentationFormat>Widescreen</PresentationFormat>
  <Paragraphs>194</Paragraphs>
  <Slides>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-apple-system</vt:lpstr>
      <vt:lpstr>-webkit-standard</vt:lpstr>
      <vt:lpstr>Aptos</vt:lpstr>
      <vt:lpstr>Aptos Display</vt:lpstr>
      <vt:lpstr>Arial</vt:lpstr>
      <vt:lpstr>Century Gothic</vt:lpstr>
      <vt:lpstr>Open Sans</vt:lpstr>
      <vt:lpstr>var( --e-global-typography-8b9872d-font-family )</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Etian Louw</dc:creator>
  <cp:lastModifiedBy>Etian Louw</cp:lastModifiedBy>
  <cp:revision>20</cp:revision>
  <dcterms:created xsi:type="dcterms:W3CDTF">2024-06-11T11:20:21Z</dcterms:created>
  <dcterms:modified xsi:type="dcterms:W3CDTF">2024-06-25T19:49:42Z</dcterms:modified>
</cp:coreProperties>
</file>